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7"/>
  </p:notesMasterIdLst>
  <p:sldIdLst>
    <p:sldId id="256" r:id="rId5"/>
    <p:sldId id="257" r:id="rId6"/>
    <p:sldId id="258" r:id="rId7"/>
    <p:sldId id="259" r:id="rId8"/>
    <p:sldId id="260" r:id="rId9"/>
    <p:sldId id="261" r:id="rId10"/>
    <p:sldId id="262" r:id="rId11"/>
    <p:sldId id="263" r:id="rId12"/>
    <p:sldId id="264"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3" r:id="rId30"/>
    <p:sldId id="284" r:id="rId31"/>
    <p:sldId id="300" r:id="rId32"/>
    <p:sldId id="285" r:id="rId33"/>
    <p:sldId id="286" r:id="rId34"/>
    <p:sldId id="287" r:id="rId35"/>
    <p:sldId id="288" r:id="rId36"/>
    <p:sldId id="289" r:id="rId37"/>
    <p:sldId id="290" r:id="rId38"/>
    <p:sldId id="291" r:id="rId39"/>
    <p:sldId id="292" r:id="rId40"/>
    <p:sldId id="293" r:id="rId41"/>
    <p:sldId id="294" r:id="rId42"/>
    <p:sldId id="295" r:id="rId43"/>
    <p:sldId id="297" r:id="rId44"/>
    <p:sldId id="298" r:id="rId45"/>
    <p:sldId id="299" r:id="rId46"/>
  </p:sldIdLst>
  <p:sldSz cx="12192000" cy="6858000"/>
  <p:notesSz cx="9872663" cy="6797675"/>
  <p:embeddedFontLst>
    <p:embeddedFont>
      <p:font typeface="Arial Black" panose="020B0604020202020204" pitchFamily="34" charset="0"/>
      <p:regular r:id="rId48"/>
      <p:bold r:id="rId49"/>
    </p:embeddedFont>
    <p:embeddedFont>
      <p:font typeface="Calibri" panose="020F0502020204030204" pitchFamily="34" charset="0"/>
      <p:regular r:id="rId50"/>
      <p:bold r:id="rId51"/>
      <p:italic r:id="rId52"/>
      <p:boldItalic r:id="rId53"/>
    </p:embeddedFont>
    <p:embeddedFont>
      <p:font typeface="Helvetica" pitchFamily="2" charset="0"/>
      <p:regular r:id="rId54"/>
      <p:bold r:id="rId55"/>
      <p:italic r:id="rId56"/>
      <p:boldItalic r:id="rId57"/>
    </p:embeddedFont>
    <p:embeddedFont>
      <p:font typeface="Helvetica Neue" panose="02000503000000020004" pitchFamily="2" charset="0"/>
      <p:regular r:id="rId58"/>
      <p:bold r:id="rId59"/>
      <p:italic r:id="rId60"/>
      <p:boldItalic r:id="rId61"/>
    </p:embeddedFont>
    <p:embeddedFont>
      <p:font typeface="Open Sans" panose="020B0606030504020204" pitchFamily="34" charset="0"/>
      <p:regular r:id="rId62"/>
      <p:bold r:id="rId63"/>
      <p:italic r:id="rId64"/>
      <p:boldItalic r:id="rId65"/>
    </p:embeddedFont>
    <p:embeddedFont>
      <p:font typeface="Proxima Nova" panose="02000506030000020004" pitchFamily="2" charset="0"/>
      <p:regular r:id="rId66"/>
      <p:bold r:id="rId67"/>
      <p:italic r:id="rId68"/>
      <p:boldItalic r:id="rId69"/>
    </p:embeddedFont>
    <p:embeddedFont>
      <p:font typeface="Roboto" panose="02000000000000000000" pitchFamily="2"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2D200454-40CA-4A62-9FC3-DE9A4176ACB9}">
      <p15:notesGuideLst xmlns:p15="http://schemas.microsoft.com/office/powerpoint/2012/main">
        <p15:guide id="1" orient="horz" pos="10026">
          <p15:clr>
            <a:srgbClr val="000000"/>
          </p15:clr>
        </p15:guide>
        <p15:guide id="2" pos="3110">
          <p15:clr>
            <a:srgbClr val="000000"/>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4" roundtripDataSignature="AMtx7mg6QgQhnB3WuyCgHqG+2vaJ+a1bU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A299"/>
    <a:srgbClr val="3D75DC"/>
    <a:srgbClr val="0700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96C45E-C8BF-DF4C-62F8-728E6831C04D}" v="33" dt="2022-05-17T10:55:24.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99"/>
    <p:restoredTop sz="62709" autoAdjust="0"/>
  </p:normalViewPr>
  <p:slideViewPr>
    <p:cSldViewPr snapToGrid="0">
      <p:cViewPr varScale="1">
        <p:scale>
          <a:sx n="68" d="100"/>
          <a:sy n="68" d="100"/>
        </p:scale>
        <p:origin x="1872" y="208"/>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10026"/>
        <p:guide pos="311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customschemas.google.com/relationships/presentationmetadata" Target="metadata"/><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24.fntdata"/><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278154" cy="1591651"/>
          </a:xfrm>
          <a:prstGeom prst="rect">
            <a:avLst/>
          </a:prstGeom>
          <a:noFill/>
          <a:ln>
            <a:noFill/>
          </a:ln>
        </p:spPr>
        <p:txBody>
          <a:bodyPr spcFirstLastPara="1" wrap="square" lIns="172975" tIns="86450" rIns="172975" bIns="86450" anchor="t" anchorCtr="0">
            <a:noAutofit/>
          </a:bodyPr>
          <a:lstStyle>
            <a:lvl1pPr marR="0" lvl="0"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592223" y="0"/>
            <a:ext cx="4278154" cy="1591651"/>
          </a:xfrm>
          <a:prstGeom prst="rect">
            <a:avLst/>
          </a:prstGeom>
          <a:noFill/>
          <a:ln>
            <a:noFill/>
          </a:ln>
        </p:spPr>
        <p:txBody>
          <a:bodyPr spcFirstLastPara="1" wrap="square" lIns="172975" tIns="86450" rIns="172975" bIns="86450" anchor="t" anchorCtr="0">
            <a:noAutofit/>
          </a:bodyPr>
          <a:lstStyle>
            <a:lvl1pPr marR="0" lvl="0"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5673725" y="2387600"/>
            <a:ext cx="21221701"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30235834"/>
            <a:ext cx="4278154" cy="1591651"/>
          </a:xfrm>
          <a:prstGeom prst="rect">
            <a:avLst/>
          </a:prstGeom>
          <a:noFill/>
          <a:ln>
            <a:noFill/>
          </a:ln>
        </p:spPr>
        <p:txBody>
          <a:bodyPr spcFirstLastPara="1" wrap="square" lIns="172975" tIns="86450" rIns="172975" bIns="86450" anchor="b" anchorCtr="0">
            <a:noAutofit/>
          </a:bodyPr>
          <a:lstStyle>
            <a:lvl1pPr marR="0" lvl="0"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marR="0" lvl="0" indent="0" algn="r" rtl="0">
              <a:lnSpc>
                <a:spcPct val="100000"/>
              </a:lnSpc>
              <a:spcBef>
                <a:spcPts val="0"/>
              </a:spcBef>
              <a:spcAft>
                <a:spcPts val="0"/>
              </a:spcAft>
              <a:buClr>
                <a:srgbClr val="000000"/>
              </a:buClr>
              <a:buSzPts val="2300"/>
              <a:buFont typeface="Arial"/>
              <a:buNone/>
            </a:pPr>
            <a:fld id="{00000000-1234-1234-1234-123412341234}" type="slidenum">
              <a:rPr lang="nl-NL" sz="2300" b="0" i="0" u="none" strike="noStrike" cap="none">
                <a:solidFill>
                  <a:srgbClr val="000000"/>
                </a:solidFill>
                <a:latin typeface="Arial"/>
                <a:ea typeface="Arial"/>
                <a:cs typeface="Arial"/>
                <a:sym typeface="Arial"/>
              </a:rPr>
              <a:t>‹nr.›</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dia.ifrc.org/ifrc/wp-content/uploads/sites/5/2019/09/2019-IFRC-CODN-EN.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emdat.be/" TargetMode="External"/><Relationship Id="rId4" Type="http://schemas.openxmlformats.org/officeDocument/2006/relationships/hyperlink" Target="https://openknowledge.worldbank.org/handle/10986/22787"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pps.who.int/iris/bitstream/handle/10665/276405/9789241514972-eng.pdf?ua=1"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unwater.org/water-facts/scarcity/" TargetMode="External"/><Relationship Id="rId4" Type="http://schemas.openxmlformats.org/officeDocument/2006/relationships/hyperlink" Target="https://www.nature.com/articles/s41467-019-12808-z"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un.org/sustainabledevelopment/blog/2019/05/climate-justic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adaptation-undp.org/projects/undp-sid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frcvca.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limatecentre.org/downloads/files/1a.%20Collaboration%20with%20Met%20Agencies.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40969298@N05/1531884285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media.ifrc.org/ifrc/document/community-based-surveillance-guiding-principl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iridl.ldeo.columbia.edu/maproom/Health/Regional/Africa/Malaria/System.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limatecentre.org/downloads/files/IFRCGeneva/RCCC%20Heatwave%20Guide%202019%20A4%20RR%20ONLINE%20copy.pdf"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limatecentre.org/downloads/files/RCCC%20Heatwave%20Guide%202019%20NS.pdf"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fr.calameo.com/read/002546479d4585876e96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climatecentre.org/resources-games/how-to-be-climate-smart"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ifrc-ecbhfa.org/guides-and-tools/" TargetMode="External"/><Relationship Id="rId4" Type="http://schemas.openxmlformats.org/officeDocument/2006/relationships/hyperlink" Target="https://www.ifrc.org/Global/Publications/Health/145600_Implementation%20guide%20CBHFA%20in%20action_en_LR.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20https:/www.who.int/phe/publications/healthy-environments/en/"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who.int/publications/i/item/climate-resilient-and-environmentally-sustainable-health-care-facilitie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rive.google.com/open?id=0B1b032MNqXGAUEFrakJoZklCanM"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ifrc.org/dengue#:~:text=The%20IFRC%20is%20turning%20up,leading%20to%20sustainable%20behavioural%20chang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
        <p:cNvGrpSpPr/>
        <p:nvPr/>
      </p:nvGrpSpPr>
      <p:grpSpPr>
        <a:xfrm>
          <a:off x="0" y="0"/>
          <a:ext cx="0" cy="0"/>
          <a:chOff x="0" y="0"/>
          <a:chExt cx="0" cy="0"/>
        </a:xfrm>
      </p:grpSpPr>
      <p:sp>
        <p:nvSpPr>
          <p:cNvPr id="21" name="Google Shape;21;p1: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 name="Google Shape;22;p1: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Clr>
                <a:schemeClr val="dk1"/>
              </a:buClr>
              <a:buSzPts val="1100"/>
              <a:buFont typeface="Arial"/>
              <a:buNone/>
            </a:pPr>
            <a:r>
              <a:rPr lang="nl-NL" sz="1200" b="1" dirty="0">
                <a:solidFill>
                  <a:srgbClr val="FF0000"/>
                </a:solidFill>
              </a:rPr>
              <a:t>Note: The ‘speaker notes to this presentation are comprehensive and provide background information to support facilitator preparation and/or reply to questions from trainees/trainers. It is not the intention that all information is presented in every session - so as facilitator, you could build a relevant story line depending on the audience and duration of the session. The intention is that the facilitators/trainers also adapt the pitch of the presentation to suit the audience and pre-existing technical knowledge. </a:t>
            </a:r>
          </a:p>
          <a:p>
            <a:pPr marL="0" lvl="0" indent="0" algn="l" rtl="0">
              <a:lnSpc>
                <a:spcPct val="100000"/>
              </a:lnSpc>
              <a:spcBef>
                <a:spcPts val="0"/>
              </a:spcBef>
              <a:spcAft>
                <a:spcPts val="0"/>
              </a:spcAft>
              <a:buClr>
                <a:schemeClr val="dk1"/>
              </a:buClr>
              <a:buSzPts val="1100"/>
              <a:buFont typeface="Arial"/>
              <a:buNone/>
            </a:pPr>
            <a:endParaRPr lang="nl-NL" sz="1200" b="1" dirty="0">
              <a:solidFill>
                <a:srgbClr val="FF0000"/>
              </a:solidFill>
            </a:endParaRPr>
          </a:p>
          <a:p>
            <a:pPr marL="0" lvl="0" indent="0" algn="l" rtl="0">
              <a:lnSpc>
                <a:spcPct val="100000"/>
              </a:lnSpc>
              <a:spcBef>
                <a:spcPts val="0"/>
              </a:spcBef>
              <a:spcAft>
                <a:spcPts val="0"/>
              </a:spcAft>
              <a:buClr>
                <a:schemeClr val="dk1"/>
              </a:buClr>
              <a:buSzPts val="1100"/>
              <a:buFont typeface="Arial"/>
              <a:buNone/>
            </a:pPr>
            <a:r>
              <a:rPr lang="nl-NL" sz="1200" b="1" dirty="0">
                <a:solidFill>
                  <a:srgbClr val="FF0000"/>
                </a:solidFill>
              </a:rPr>
              <a:t>This presentation is summarizing the broad health implication of climate change, while a separate presenation in this module focuses more on specific WASH aspects.</a:t>
            </a:r>
            <a:endParaRPr b="1" dirty="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Clr>
                <a:schemeClr val="dk1"/>
              </a:buClr>
              <a:buSzPts val="1100"/>
              <a:buFont typeface="Arial"/>
              <a:buNone/>
            </a:pPr>
            <a:r>
              <a:rPr lang="nl-NL" sz="1200" dirty="0"/>
              <a:t>Talking points:</a:t>
            </a:r>
            <a:endParaRPr sz="1200" dirty="0"/>
          </a:p>
          <a:p>
            <a:pPr marL="457200" lvl="0" indent="-228600" algn="l" rtl="0">
              <a:lnSpc>
                <a:spcPct val="100000"/>
              </a:lnSpc>
              <a:spcBef>
                <a:spcPts val="0"/>
              </a:spcBef>
              <a:spcAft>
                <a:spcPts val="0"/>
              </a:spcAft>
              <a:buClr>
                <a:schemeClr val="dk1"/>
              </a:buClr>
              <a:buSzPts val="1100"/>
              <a:buFont typeface="Arial"/>
              <a:buNone/>
            </a:pPr>
            <a:r>
              <a:rPr lang="nl-NL" sz="1200" dirty="0"/>
              <a:t>- The humanitarian mission of the Red Cross Red Crescent is to improve the lives of vulnerable people, reduce impacts and help them thrive. Health plays a central role in reducing vulnerabilities and facilitating recovery.</a:t>
            </a:r>
            <a:endParaRPr sz="1200" dirty="0"/>
          </a:p>
          <a:p>
            <a:pPr marL="457200" lvl="0" indent="-228600" algn="l" rtl="0">
              <a:lnSpc>
                <a:spcPct val="100000"/>
              </a:lnSpc>
              <a:spcBef>
                <a:spcPts val="0"/>
              </a:spcBef>
              <a:spcAft>
                <a:spcPts val="0"/>
              </a:spcAft>
              <a:buClr>
                <a:schemeClr val="dk1"/>
              </a:buClr>
              <a:buSzPts val="1100"/>
              <a:buFont typeface="Arial"/>
              <a:buNone/>
            </a:pPr>
            <a:r>
              <a:rPr lang="nl-NL" sz="1200" dirty="0"/>
              <a:t>- National Societies around the world are already grappling with emerging health emergencies which are very likely to be linked in some part to change and variability.</a:t>
            </a:r>
            <a:endParaRPr sz="1200" dirty="0"/>
          </a:p>
          <a:p>
            <a:pPr marL="457200" lvl="0" indent="-228600" algn="l" rtl="0">
              <a:lnSpc>
                <a:spcPct val="100000"/>
              </a:lnSpc>
              <a:spcBef>
                <a:spcPts val="0"/>
              </a:spcBef>
              <a:spcAft>
                <a:spcPts val="0"/>
              </a:spcAft>
              <a:buClr>
                <a:schemeClr val="dk1"/>
              </a:buClr>
              <a:buSzPts val="1100"/>
              <a:buFont typeface="Arial"/>
              <a:buNone/>
            </a:pPr>
            <a:r>
              <a:rPr lang="nl-NL" sz="1200" dirty="0"/>
              <a:t>- Proactive health risk reduction strategies and programmes can be taken to reduce impacts in vulnerable population subgroups.</a:t>
            </a:r>
            <a:endParaRPr sz="1200" dirty="0"/>
          </a:p>
          <a:p>
            <a:pPr marL="457200" lvl="0" indent="-228600" algn="l" rtl="0">
              <a:lnSpc>
                <a:spcPct val="100000"/>
              </a:lnSpc>
              <a:spcBef>
                <a:spcPts val="0"/>
              </a:spcBef>
              <a:spcAft>
                <a:spcPts val="0"/>
              </a:spcAft>
              <a:buClr>
                <a:schemeClr val="dk1"/>
              </a:buClr>
              <a:buSzPts val="1100"/>
              <a:buFont typeface="Arial"/>
              <a:buNone/>
            </a:pPr>
            <a:endParaRPr sz="1200" dirty="0"/>
          </a:p>
          <a:p>
            <a:pPr marL="457200" lvl="0" indent="-228600" algn="l" rtl="0">
              <a:lnSpc>
                <a:spcPct val="100000"/>
              </a:lnSpc>
              <a:spcBef>
                <a:spcPts val="0"/>
              </a:spcBef>
              <a:spcAft>
                <a:spcPts val="0"/>
              </a:spcAft>
              <a:buSzPts val="1400"/>
              <a:buNone/>
            </a:pPr>
            <a:r>
              <a:rPr lang="nl-NL" sz="1200" dirty="0"/>
              <a:t>NOTE: In this presentation, all photos without acknowledgments are credited to the Climate Centre depicted as "Photo: Climate Centre"</a:t>
            </a:r>
            <a:endParaRPr sz="1200" dirty="0"/>
          </a:p>
        </p:txBody>
      </p:sp>
      <p:sp>
        <p:nvSpPr>
          <p:cNvPr id="23" name="Google Shape;23;p1: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marR="0" lvl="0" indent="0" algn="l" rtl="0">
              <a:lnSpc>
                <a:spcPct val="100000"/>
              </a:lnSpc>
              <a:spcBef>
                <a:spcPts val="0"/>
              </a:spcBef>
              <a:spcAft>
                <a:spcPts val="0"/>
              </a:spcAft>
              <a:buSzPts val="2300"/>
              <a:buNone/>
            </a:pPr>
            <a:fld id="{00000000-1234-1234-1234-123412341234}" type="slidenum">
              <a:rPr lang="nl-NL" sz="2300" b="0" i="0" u="none" strike="noStrike" cap="none">
                <a:solidFill>
                  <a:schemeClr val="dk1"/>
                </a:solidFill>
                <a:latin typeface="Arial"/>
                <a:ea typeface="Arial"/>
                <a:cs typeface="Arial"/>
                <a:sym typeface="Arial"/>
              </a:rPr>
              <a:t>1</a:t>
            </a:fld>
            <a:endParaRPr sz="2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 name="Google Shape;122;p7: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lvl="0" indent="-228600" algn="l" rtl="0">
              <a:lnSpc>
                <a:spcPct val="100000"/>
              </a:lnSpc>
              <a:spcBef>
                <a:spcPts val="0"/>
              </a:spcBef>
              <a:spcAft>
                <a:spcPts val="0"/>
              </a:spcAft>
              <a:buClr>
                <a:schemeClr val="dk1"/>
              </a:buClr>
              <a:buSzPts val="1100"/>
              <a:buFont typeface="Arial"/>
              <a:buNone/>
            </a:pPr>
            <a:r>
              <a:rPr lang="nl-NL" sz="1200"/>
              <a:t>Key talking points:</a:t>
            </a:r>
            <a:endParaRPr sz="1200"/>
          </a:p>
          <a:p>
            <a:pPr marL="457200" lvl="0" indent="-228600" algn="l" rtl="0">
              <a:lnSpc>
                <a:spcPct val="100000"/>
              </a:lnSpc>
              <a:spcBef>
                <a:spcPts val="0"/>
              </a:spcBef>
              <a:spcAft>
                <a:spcPts val="0"/>
              </a:spcAft>
              <a:buClr>
                <a:schemeClr val="dk1"/>
              </a:buClr>
              <a:buSzPts val="1100"/>
              <a:buFont typeface="Arial"/>
              <a:buNone/>
            </a:pPr>
            <a:r>
              <a:rPr lang="nl-NL" sz="1200"/>
              <a:t>- Global warming is an increase in the average temperature of our planet and is just one event caused by climate change. Other climate change events include changes in rainfall patterns and in the frequency or intensity of extreme weather events like hurricanes, floods, heatwaves, drought, etc. </a:t>
            </a:r>
            <a:endParaRPr sz="1200"/>
          </a:p>
          <a:p>
            <a:pPr marL="457200" lvl="0" indent="-228600" algn="l" rtl="0">
              <a:lnSpc>
                <a:spcPct val="100000"/>
              </a:lnSpc>
              <a:spcBef>
                <a:spcPts val="0"/>
              </a:spcBef>
              <a:spcAft>
                <a:spcPts val="0"/>
              </a:spcAft>
              <a:buClr>
                <a:schemeClr val="dk1"/>
              </a:buClr>
              <a:buSzPts val="1100"/>
              <a:buFont typeface="Arial"/>
              <a:buNone/>
            </a:pPr>
            <a:r>
              <a:rPr lang="nl-NL" sz="1200"/>
              <a:t>- </a:t>
            </a:r>
            <a:r>
              <a:rPr lang="nl-NL" sz="1200">
                <a:solidFill>
                  <a:schemeClr val="dk1"/>
                </a:solidFill>
              </a:rPr>
              <a:t>Since 1900 more than 11 million people have died as a consequence of drought and more than two billion have been affected by drought, more than any other physical hazard. </a:t>
            </a:r>
            <a:endParaRPr sz="1200">
              <a:solidFill>
                <a:schemeClr val="dk1"/>
              </a:solidFill>
            </a:endParaRPr>
          </a:p>
          <a:p>
            <a:pPr marL="457200" lvl="0" indent="-228600" algn="l" rtl="0">
              <a:lnSpc>
                <a:spcPct val="100000"/>
              </a:lnSpc>
              <a:spcBef>
                <a:spcPts val="0"/>
              </a:spcBef>
              <a:spcAft>
                <a:spcPts val="0"/>
              </a:spcAft>
              <a:buClr>
                <a:schemeClr val="dk1"/>
              </a:buClr>
              <a:buSzPts val="1100"/>
              <a:buFont typeface="Arial"/>
              <a:buNone/>
            </a:pPr>
            <a:r>
              <a:rPr lang="nl-NL" sz="1200">
                <a:solidFill>
                  <a:schemeClr val="dk1"/>
                </a:solidFill>
              </a:rPr>
              <a:t>- While droughts and floods were historically very deadly, the number of deaths associated with those events is now fairly low.</a:t>
            </a:r>
            <a:endParaRPr sz="1200">
              <a:solidFill>
                <a:schemeClr val="dk1"/>
              </a:solidFill>
            </a:endParaRPr>
          </a:p>
          <a:p>
            <a:pPr marL="457200" lvl="0" indent="-228600" algn="l" rtl="0">
              <a:lnSpc>
                <a:spcPct val="100000"/>
              </a:lnSpc>
              <a:spcBef>
                <a:spcPts val="0"/>
              </a:spcBef>
              <a:spcAft>
                <a:spcPts val="0"/>
              </a:spcAft>
              <a:buClr>
                <a:schemeClr val="dk1"/>
              </a:buClr>
              <a:buSzPts val="1100"/>
              <a:buFont typeface="Arial"/>
              <a:buNone/>
            </a:pPr>
            <a:r>
              <a:rPr lang="nl-NL" sz="1200">
                <a:solidFill>
                  <a:schemeClr val="dk1"/>
                </a:solidFill>
              </a:rPr>
              <a:t>- However, climate events and changing patterns also still have a very strong impact on the natural and socio-economic systems that we evolve in, which causes some indirect health consequences as we just saw in the preceding slide. We will explore those indirect consequences throughout the presentation.</a:t>
            </a:r>
            <a:endParaRPr sz="1200"/>
          </a:p>
          <a:p>
            <a:pPr marL="457200" lvl="0" indent="-228600" algn="l" rtl="0">
              <a:lnSpc>
                <a:spcPct val="100000"/>
              </a:lnSpc>
              <a:spcBef>
                <a:spcPts val="0"/>
              </a:spcBef>
              <a:spcAft>
                <a:spcPts val="0"/>
              </a:spcAft>
              <a:buClr>
                <a:schemeClr val="dk1"/>
              </a:buClr>
              <a:buSzPts val="1100"/>
              <a:buFont typeface="Arial"/>
              <a:buNone/>
            </a:pPr>
            <a:endParaRPr sz="1200"/>
          </a:p>
          <a:p>
            <a:pPr marL="457200" lvl="0" indent="-228600" algn="l" rtl="0">
              <a:lnSpc>
                <a:spcPct val="100000"/>
              </a:lnSpc>
              <a:spcBef>
                <a:spcPts val="0"/>
              </a:spcBef>
              <a:spcAft>
                <a:spcPts val="0"/>
              </a:spcAft>
              <a:buClr>
                <a:schemeClr val="dk1"/>
              </a:buClr>
              <a:buSzPts val="1100"/>
              <a:buFont typeface="Arial"/>
              <a:buNone/>
            </a:pPr>
            <a:endParaRPr sz="1200"/>
          </a:p>
          <a:p>
            <a:pPr marL="457200" marR="0" lvl="0" indent="-228600" algn="l" rtl="0">
              <a:lnSpc>
                <a:spcPct val="100000"/>
              </a:lnSpc>
              <a:spcBef>
                <a:spcPts val="0"/>
              </a:spcBef>
              <a:spcAft>
                <a:spcPts val="0"/>
              </a:spcAft>
              <a:buClr>
                <a:schemeClr val="dk1"/>
              </a:buClr>
              <a:buSzPts val="1100"/>
              <a:buFont typeface="Arial"/>
              <a:buNone/>
            </a:pPr>
            <a:endParaRPr sz="1200"/>
          </a:p>
          <a:p>
            <a:pPr marL="0" lvl="0" indent="0" algn="l" rtl="0">
              <a:lnSpc>
                <a:spcPct val="100000"/>
              </a:lnSpc>
              <a:spcBef>
                <a:spcPts val="0"/>
              </a:spcBef>
              <a:spcAft>
                <a:spcPts val="0"/>
              </a:spcAft>
              <a:buSzPts val="1400"/>
              <a:buNone/>
            </a:pPr>
            <a:endParaRPr sz="1200"/>
          </a:p>
          <a:p>
            <a:pPr marL="457200" marR="0" lvl="0" indent="-228600" algn="l" rtl="0">
              <a:lnSpc>
                <a:spcPct val="100000"/>
              </a:lnSpc>
              <a:spcBef>
                <a:spcPts val="0"/>
              </a:spcBef>
              <a:spcAft>
                <a:spcPts val="0"/>
              </a:spcAft>
              <a:buClr>
                <a:schemeClr val="dk1"/>
              </a:buClr>
              <a:buSzPts val="1100"/>
              <a:buFont typeface="Arial"/>
              <a:buNone/>
            </a:pPr>
            <a:endParaRPr sz="1200"/>
          </a:p>
          <a:p>
            <a:pPr marL="457200" marR="0" lvl="0" indent="-228600" algn="l" rtl="0">
              <a:lnSpc>
                <a:spcPct val="100000"/>
              </a:lnSpc>
              <a:spcBef>
                <a:spcPts val="0"/>
              </a:spcBef>
              <a:spcAft>
                <a:spcPts val="0"/>
              </a:spcAft>
              <a:buSzPts val="1400"/>
              <a:buNone/>
            </a:pPr>
            <a:endParaRPr sz="1200"/>
          </a:p>
        </p:txBody>
      </p:sp>
      <p:sp>
        <p:nvSpPr>
          <p:cNvPr id="123" name="Google Shape;123;p7: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3da034913_0_130: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7" name="Google Shape;137;g53da034913_0_130: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NL" sz="1200" dirty="0"/>
              <a:t>Interaction: How many of us have experienced a heatwave? When was it? Can you describe your experience?</a:t>
            </a:r>
            <a:endParaRPr sz="1200" dirty="0"/>
          </a:p>
          <a:p>
            <a:pPr marL="457200" marR="0" lvl="0" indent="-228600" algn="l" rtl="0">
              <a:lnSpc>
                <a:spcPct val="100000"/>
              </a:lnSpc>
              <a:spcBef>
                <a:spcPts val="0"/>
              </a:spcBef>
              <a:spcAft>
                <a:spcPts val="0"/>
              </a:spcAft>
              <a:buClr>
                <a:schemeClr val="dk1"/>
              </a:buClr>
              <a:buSzPts val="1100"/>
              <a:buFont typeface="Arial"/>
              <a:buNone/>
            </a:pPr>
            <a:endParaRPr sz="1200" dirty="0"/>
          </a:p>
          <a:p>
            <a:pPr>
              <a:buSzPts val="1100"/>
            </a:pPr>
            <a:r>
              <a:rPr lang="nl-NL" sz="1200" dirty="0" err="1"/>
              <a:t>Talking</a:t>
            </a:r>
            <a:r>
              <a:rPr lang="nl-NL" sz="1200" dirty="0"/>
              <a:t> points:</a:t>
            </a:r>
          </a:p>
          <a:p>
            <a:pPr marL="457200" marR="0" lvl="0" indent="-228600" algn="l" rtl="0">
              <a:lnSpc>
                <a:spcPct val="100000"/>
              </a:lnSpc>
              <a:spcBef>
                <a:spcPts val="0"/>
              </a:spcBef>
              <a:spcAft>
                <a:spcPts val="0"/>
              </a:spcAft>
              <a:buClr>
                <a:schemeClr val="dk1"/>
              </a:buClr>
              <a:buSzPts val="1100"/>
              <a:buFont typeface="Arial"/>
              <a:buNone/>
            </a:pPr>
            <a:r>
              <a:rPr lang="nl-NL" sz="1200" dirty="0"/>
              <a:t>- Climate change is expected to increase average temperatures as well as the number and intensity of heatwaves.</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Heat is deadly when it is experienced over long periods of time: our bodies are able to adapt to high temperatures for short periods of time. But when we're exposed to high heat and unable to cool down </a:t>
            </a:r>
            <a:r>
              <a:rPr lang="nl-NL" sz="1200" dirty="0" err="1"/>
              <a:t>especially</a:t>
            </a:r>
            <a:r>
              <a:rPr lang="nl-NL" sz="1200" dirty="0"/>
              <a:t> at </a:t>
            </a:r>
            <a:r>
              <a:rPr lang="nl-NL" sz="1200" dirty="0" err="1"/>
              <a:t>nighttime</a:t>
            </a:r>
            <a:r>
              <a:rPr lang="nl-NL" sz="1200" dirty="0"/>
              <a:t>, that’s when the mortality starts rising up. That’s why heatwaves are more deadly when temperatures stay hot during the night, and also why the increase in mortality only appears </a:t>
            </a:r>
            <a:r>
              <a:rPr lang="nl-NL" sz="1200" dirty="0" err="1"/>
              <a:t>after</a:t>
            </a:r>
            <a:r>
              <a:rPr lang="nl-NL" sz="1200" dirty="0"/>
              <a:t> delay of a couple of days.</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In addition, the impact of heat is deadlier when it is combined with humidity. When it is humid, it feels hotter, and the body is not able to cool itself as well.</a:t>
            </a:r>
            <a:endParaRPr sz="1200" dirty="0"/>
          </a:p>
          <a:p>
            <a:pPr marL="457200" marR="0" lvl="0" indent="-228600" algn="l" rtl="0">
              <a:lnSpc>
                <a:spcPct val="100000"/>
              </a:lnSpc>
              <a:spcBef>
                <a:spcPts val="0"/>
              </a:spcBef>
              <a:spcAft>
                <a:spcPts val="0"/>
              </a:spcAft>
              <a:buClr>
                <a:schemeClr val="dk1"/>
              </a:buClr>
              <a:buSzPts val="1100"/>
              <a:buFontTx/>
              <a:buChar char="-"/>
            </a:pPr>
            <a:r>
              <a:rPr lang="nl-NL" sz="1200" dirty="0"/>
              <a:t>The impact of heatwaves is also greater in cities due to the « heat island effect »: the heat is absorbed during the day and re-radiated during </a:t>
            </a:r>
            <a:r>
              <a:rPr lang="nl-NL" sz="1200" dirty="0" err="1"/>
              <a:t>the</a:t>
            </a:r>
            <a:r>
              <a:rPr lang="nl-NL" sz="1200" dirty="0"/>
              <a:t> </a:t>
            </a:r>
            <a:r>
              <a:rPr lang="nl-NL" sz="1200" dirty="0" err="1"/>
              <a:t>night</a:t>
            </a:r>
            <a:r>
              <a:rPr lang="nl-NL" sz="1200" dirty="0"/>
              <a:t> </a:t>
            </a:r>
            <a:r>
              <a:rPr lang="nl-NL" sz="1200" dirty="0" err="1"/>
              <a:t>by</a:t>
            </a:r>
            <a:r>
              <a:rPr lang="nl-NL" sz="1200" dirty="0"/>
              <a:t> building </a:t>
            </a:r>
            <a:r>
              <a:rPr lang="nl-NL" sz="1200" dirty="0" err="1"/>
              <a:t>materials</a:t>
            </a:r>
            <a:r>
              <a:rPr lang="nl-NL" sz="1200" dirty="0"/>
              <a:t> </a:t>
            </a:r>
            <a:r>
              <a:rPr lang="nl-NL" sz="1200" dirty="0" err="1"/>
              <a:t>such</a:t>
            </a:r>
            <a:r>
              <a:rPr lang="nl-NL" sz="1200" dirty="0"/>
              <a:t> as concrete, which increases heat-stress on human </a:t>
            </a:r>
            <a:r>
              <a:rPr lang="nl-NL" sz="1200" dirty="0" err="1"/>
              <a:t>bodies</a:t>
            </a:r>
            <a:r>
              <a:rPr lang="nl-NL" sz="1200" dirty="0"/>
              <a:t>. </a:t>
            </a:r>
            <a:r>
              <a:rPr lang="nl-NL" sz="1200" dirty="0" err="1"/>
              <a:t>Cities</a:t>
            </a:r>
            <a:r>
              <a:rPr lang="nl-NL" sz="1200" dirty="0"/>
              <a:t> </a:t>
            </a:r>
            <a:r>
              <a:rPr lang="nl-NL" sz="1200" dirty="0" err="1"/>
              <a:t>also</a:t>
            </a:r>
            <a:r>
              <a:rPr lang="nl-NL" sz="1200" dirty="0"/>
              <a:t> </a:t>
            </a:r>
            <a:r>
              <a:rPr lang="nl-NL" sz="1200" dirty="0" err="1"/>
              <a:t>lack</a:t>
            </a:r>
            <a:r>
              <a:rPr lang="nl-NL" sz="1200" dirty="0"/>
              <a:t> built environment features </a:t>
            </a:r>
            <a:r>
              <a:rPr lang="nl-NL" sz="1200" dirty="0" err="1"/>
              <a:t>that</a:t>
            </a:r>
            <a:r>
              <a:rPr lang="nl-NL" sz="1200" dirty="0"/>
              <a:t> </a:t>
            </a:r>
            <a:r>
              <a:rPr lang="nl-NL" sz="1200" dirty="0" err="1"/>
              <a:t>can</a:t>
            </a:r>
            <a:r>
              <a:rPr lang="nl-NL" sz="1200" dirty="0"/>
              <a:t> </a:t>
            </a:r>
            <a:r>
              <a:rPr lang="nl-NL" sz="1200" dirty="0" err="1"/>
              <a:t>reduce</a:t>
            </a:r>
            <a:r>
              <a:rPr lang="nl-NL" sz="1200" dirty="0"/>
              <a:t> </a:t>
            </a:r>
            <a:r>
              <a:rPr lang="nl-NL" sz="1200" dirty="0" err="1"/>
              <a:t>the</a:t>
            </a:r>
            <a:r>
              <a:rPr lang="nl-NL" sz="1200" dirty="0"/>
              <a:t> </a:t>
            </a:r>
            <a:r>
              <a:rPr lang="nl-NL" sz="1200" dirty="0" err="1"/>
              <a:t>burden</a:t>
            </a:r>
            <a:r>
              <a:rPr lang="nl-NL" sz="1200" dirty="0"/>
              <a:t> of heat </a:t>
            </a:r>
            <a:r>
              <a:rPr lang="nl-NL" sz="1200" dirty="0" err="1"/>
              <a:t>including</a:t>
            </a:r>
            <a:r>
              <a:rPr lang="nl-NL" sz="1200" dirty="0"/>
              <a:t> tree cover </a:t>
            </a:r>
            <a:r>
              <a:rPr lang="nl-NL" sz="1200" dirty="0" err="1"/>
              <a:t>and</a:t>
            </a:r>
            <a:r>
              <a:rPr lang="nl-NL" sz="1200" dirty="0"/>
              <a:t> access </a:t>
            </a:r>
            <a:r>
              <a:rPr lang="nl-NL" sz="1200" dirty="0" err="1"/>
              <a:t>to</a:t>
            </a:r>
            <a:r>
              <a:rPr lang="nl-NL" sz="1200" dirty="0"/>
              <a:t> water. </a:t>
            </a:r>
          </a:p>
          <a:p>
            <a:pPr marL="457200" marR="0" lvl="0" indent="-228600" algn="l" rtl="0">
              <a:lnSpc>
                <a:spcPct val="100000"/>
              </a:lnSpc>
              <a:spcBef>
                <a:spcPts val="0"/>
              </a:spcBef>
              <a:spcAft>
                <a:spcPts val="0"/>
              </a:spcAft>
              <a:buClr>
                <a:schemeClr val="dk1"/>
              </a:buClr>
              <a:buSzPts val="1100"/>
              <a:buFontTx/>
              <a:buChar char="-"/>
            </a:pPr>
            <a:r>
              <a:rPr lang="nl-NL" sz="1200" dirty="0"/>
              <a:t>In </a:t>
            </a:r>
            <a:r>
              <a:rPr lang="nl-NL" sz="1200" dirty="0" err="1"/>
              <a:t>addition</a:t>
            </a:r>
            <a:r>
              <a:rPr lang="nl-NL" sz="1200" dirty="0"/>
              <a:t> </a:t>
            </a:r>
            <a:r>
              <a:rPr lang="nl-NL" sz="1200" dirty="0" err="1"/>
              <a:t>to</a:t>
            </a:r>
            <a:r>
              <a:rPr lang="nl-NL" sz="1200" dirty="0"/>
              <a:t> </a:t>
            </a:r>
            <a:r>
              <a:rPr lang="nl-NL" sz="1200" dirty="0" err="1"/>
              <a:t>increased</a:t>
            </a:r>
            <a:r>
              <a:rPr lang="nl-NL" sz="1200" dirty="0"/>
              <a:t> </a:t>
            </a:r>
            <a:r>
              <a:rPr lang="nl-NL" sz="1200" dirty="0" err="1"/>
              <a:t>mortality</a:t>
            </a:r>
            <a:r>
              <a:rPr lang="nl-NL" sz="1200" dirty="0"/>
              <a:t>, extreme heat has been </a:t>
            </a:r>
            <a:r>
              <a:rPr lang="nl-NL" sz="1200" dirty="0" err="1"/>
              <a:t>associated</a:t>
            </a:r>
            <a:r>
              <a:rPr lang="nl-NL" sz="1200" dirty="0"/>
              <a:t> </a:t>
            </a:r>
            <a:r>
              <a:rPr lang="nl-NL" sz="1200" dirty="0" err="1"/>
              <a:t>with</a:t>
            </a:r>
            <a:r>
              <a:rPr lang="nl-NL" sz="1200" dirty="0"/>
              <a:t> adverse </a:t>
            </a:r>
            <a:r>
              <a:rPr lang="nl-NL" sz="1200" dirty="0" err="1"/>
              <a:t>birth</a:t>
            </a:r>
            <a:r>
              <a:rPr lang="nl-NL" sz="1200" dirty="0"/>
              <a:t> </a:t>
            </a:r>
            <a:r>
              <a:rPr lang="nl-NL" sz="1200" dirty="0" err="1"/>
              <a:t>outcomes</a:t>
            </a:r>
            <a:r>
              <a:rPr lang="nl-NL" sz="1200" dirty="0"/>
              <a:t> </a:t>
            </a:r>
            <a:r>
              <a:rPr lang="nl-NL" sz="1200" dirty="0" err="1"/>
              <a:t>including</a:t>
            </a:r>
            <a:r>
              <a:rPr lang="nl-NL" sz="1200" dirty="0"/>
              <a:t> </a:t>
            </a:r>
            <a:r>
              <a:rPr lang="nl-NL" sz="1200" dirty="0" err="1"/>
              <a:t>higher</a:t>
            </a:r>
            <a:r>
              <a:rPr lang="nl-NL" sz="1200" dirty="0"/>
              <a:t> </a:t>
            </a:r>
            <a:r>
              <a:rPr lang="nl-NL" sz="1200" dirty="0" err="1"/>
              <a:t>rates</a:t>
            </a:r>
            <a:r>
              <a:rPr lang="nl-NL" sz="1200" dirty="0"/>
              <a:t> of </a:t>
            </a:r>
            <a:r>
              <a:rPr lang="nl-NL" sz="1200" dirty="0" err="1"/>
              <a:t>preterm</a:t>
            </a:r>
            <a:r>
              <a:rPr lang="nl-NL" sz="1200" dirty="0"/>
              <a:t> </a:t>
            </a:r>
            <a:r>
              <a:rPr lang="nl-NL" sz="1200" dirty="0" err="1"/>
              <a:t>birth</a:t>
            </a:r>
            <a:r>
              <a:rPr lang="nl-NL" sz="1200" dirty="0"/>
              <a:t>, low </a:t>
            </a:r>
            <a:r>
              <a:rPr lang="nl-NL" sz="1200" dirty="0" err="1"/>
              <a:t>birthweight</a:t>
            </a:r>
            <a:r>
              <a:rPr lang="nl-NL" sz="1200" dirty="0"/>
              <a:t>, </a:t>
            </a:r>
            <a:r>
              <a:rPr lang="nl-NL" sz="1200" dirty="0" err="1"/>
              <a:t>and</a:t>
            </a:r>
            <a:r>
              <a:rPr lang="nl-NL" sz="1200" dirty="0"/>
              <a:t> </a:t>
            </a:r>
            <a:r>
              <a:rPr lang="nl-NL" sz="1200" dirty="0" err="1"/>
              <a:t>still</a:t>
            </a:r>
            <a:r>
              <a:rPr lang="nl-NL" sz="1200" dirty="0"/>
              <a:t> </a:t>
            </a:r>
            <a:r>
              <a:rPr lang="nl-NL" sz="1200" dirty="0" err="1"/>
              <a:t>birth</a:t>
            </a:r>
            <a:r>
              <a:rPr lang="nl-NL" sz="1200" dirty="0"/>
              <a:t>. </a:t>
            </a:r>
            <a:endParaRPr sz="1200" dirty="0"/>
          </a:p>
          <a:p>
            <a:pPr marL="457200" marR="0" lvl="0" indent="-228600" algn="l" rtl="0">
              <a:lnSpc>
                <a:spcPct val="100000"/>
              </a:lnSpc>
              <a:spcBef>
                <a:spcPts val="0"/>
              </a:spcBef>
              <a:spcAft>
                <a:spcPts val="0"/>
              </a:spcAft>
              <a:buClr>
                <a:schemeClr val="dk1"/>
              </a:buClr>
              <a:buSzPts val="1100"/>
              <a:buFontTx/>
              <a:buChar char="-"/>
            </a:pPr>
            <a:r>
              <a:rPr lang="nl-NL" sz="1200" dirty="0"/>
              <a:t>Heatwaves are expected to become more severe and more frequent due to climate change. However, due a higher variation in temperatures, climate change might also cause cold waves. Heat and cold waves have direct health consequences such as temperature-related mortality, heat stress or </a:t>
            </a:r>
            <a:r>
              <a:rPr lang="nl-NL" sz="1200" dirty="0" err="1"/>
              <a:t>hypothermia</a:t>
            </a:r>
            <a:r>
              <a:rPr lang="nl-NL" sz="1200" dirty="0"/>
              <a:t>.</a:t>
            </a:r>
          </a:p>
          <a:p>
            <a:pPr marL="457200" marR="0" lvl="0" indent="-228600" algn="l" rtl="0">
              <a:lnSpc>
                <a:spcPct val="100000"/>
              </a:lnSpc>
              <a:spcBef>
                <a:spcPts val="0"/>
              </a:spcBef>
              <a:spcAft>
                <a:spcPts val="0"/>
              </a:spcAft>
              <a:buClr>
                <a:schemeClr val="dk1"/>
              </a:buClr>
              <a:buSzPts val="1100"/>
              <a:buFontTx/>
              <a:buChar char="-"/>
            </a:pPr>
            <a:r>
              <a:rPr lang="nl-NL" sz="1200" dirty="0" err="1"/>
              <a:t>Estimates</a:t>
            </a:r>
            <a:r>
              <a:rPr lang="nl-NL" sz="1200" dirty="0"/>
              <a:t> show </a:t>
            </a:r>
            <a:r>
              <a:rPr lang="nl-NL" sz="1200" dirty="0" err="1"/>
              <a:t>that</a:t>
            </a:r>
            <a:r>
              <a:rPr lang="nl-NL" sz="1200" dirty="0"/>
              <a:t> 37% of heat-</a:t>
            </a:r>
            <a:r>
              <a:rPr lang="nl-NL" sz="1200" dirty="0" err="1"/>
              <a:t>related</a:t>
            </a:r>
            <a:r>
              <a:rPr lang="nl-NL" sz="1200" dirty="0"/>
              <a:t> </a:t>
            </a:r>
            <a:r>
              <a:rPr lang="nl-NL" sz="1200" dirty="0" err="1"/>
              <a:t>deaths</a:t>
            </a:r>
            <a:r>
              <a:rPr lang="nl-NL" sz="1200" dirty="0"/>
              <a:t> are </a:t>
            </a:r>
            <a:r>
              <a:rPr lang="nl-NL" sz="1200" dirty="0" err="1"/>
              <a:t>due</a:t>
            </a:r>
            <a:r>
              <a:rPr lang="nl-NL" sz="1200" dirty="0"/>
              <a:t> </a:t>
            </a:r>
            <a:r>
              <a:rPr lang="nl-NL" sz="1200" dirty="0" err="1"/>
              <a:t>to</a:t>
            </a:r>
            <a:r>
              <a:rPr lang="nl-NL" sz="1200" dirty="0"/>
              <a:t> </a:t>
            </a:r>
            <a:r>
              <a:rPr lang="nl-NL" sz="1200" dirty="0" err="1"/>
              <a:t>climate</a:t>
            </a:r>
            <a:r>
              <a:rPr lang="nl-NL" sz="1200" dirty="0"/>
              <a:t> change</a:t>
            </a:r>
          </a:p>
          <a:p>
            <a:pPr marL="457200" marR="0" lvl="0" indent="-228600" algn="l" rtl="0">
              <a:lnSpc>
                <a:spcPct val="100000"/>
              </a:lnSpc>
              <a:spcBef>
                <a:spcPts val="0"/>
              </a:spcBef>
              <a:spcAft>
                <a:spcPts val="0"/>
              </a:spcAft>
              <a:buClr>
                <a:schemeClr val="dk1"/>
              </a:buClr>
              <a:buSzPts val="1100"/>
              <a:buFontTx/>
              <a:buChar char="-"/>
            </a:pPr>
            <a:r>
              <a:rPr lang="nl-NL" sz="1200" dirty="0" err="1"/>
              <a:t>Temperature</a:t>
            </a:r>
            <a:r>
              <a:rPr lang="nl-NL" sz="1200" dirty="0"/>
              <a:t> related health impacts are </a:t>
            </a:r>
            <a:r>
              <a:rPr lang="nl-NL" sz="1200" dirty="0" err="1"/>
              <a:t>preventable</a:t>
            </a:r>
            <a:r>
              <a:rPr lang="nl-NL" sz="1200" dirty="0"/>
              <a:t>, we will address some possible interventions in the second part of the presentation.</a:t>
            </a:r>
            <a:endParaRPr sz="1200" dirty="0"/>
          </a:p>
          <a:p>
            <a:pPr marL="457200" marR="0" lvl="0" indent="-228600" algn="l" rtl="0">
              <a:lnSpc>
                <a:spcPct val="100000"/>
              </a:lnSpc>
              <a:spcBef>
                <a:spcPts val="0"/>
              </a:spcBef>
              <a:spcAft>
                <a:spcPts val="0"/>
              </a:spcAft>
              <a:buClr>
                <a:schemeClr val="dk1"/>
              </a:buClr>
              <a:buSzPts val="1100"/>
              <a:buFont typeface="Arial"/>
              <a:buNone/>
            </a:pPr>
            <a:endParaRPr sz="1200" dirty="0"/>
          </a:p>
          <a:p>
            <a:pPr marL="457200" marR="0" lvl="0" indent="-228600" algn="l" rtl="0">
              <a:lnSpc>
                <a:spcPct val="100000"/>
              </a:lnSpc>
              <a:spcBef>
                <a:spcPts val="0"/>
              </a:spcBef>
              <a:spcAft>
                <a:spcPts val="0"/>
              </a:spcAft>
              <a:buClr>
                <a:schemeClr val="dk1"/>
              </a:buClr>
              <a:buSzPts val="1100"/>
              <a:buFont typeface="Arial"/>
              <a:buNone/>
            </a:pP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Additional information for the moderator:</a:t>
            </a:r>
            <a:endParaRPr sz="1200" dirty="0"/>
          </a:p>
          <a:p>
            <a:pPr marL="457200" marR="0" lvl="0" indent="-228600" algn="l" rtl="0">
              <a:lnSpc>
                <a:spcPct val="100000"/>
              </a:lnSpc>
              <a:spcBef>
                <a:spcPts val="0"/>
              </a:spcBef>
              <a:spcAft>
                <a:spcPts val="0"/>
              </a:spcAft>
              <a:buClr>
                <a:schemeClr val="dk1"/>
              </a:buClr>
              <a:buSzPts val="1100"/>
              <a:buFont typeface="Arial"/>
              <a:buNone/>
            </a:pP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There is no universally accepted definition of heatwaves. Heatwaves are understood to be periods of unusually hot and dry or hot and humid weather, with a duration of at least two–three days, usually with a noticeable impact on humans and natural systems. Heatwaves are defined relative to a location’s climate: the same meteorological conditions can constitute a heatwave in one place but not in another. Day and night-time conditions are important for understanding the health effects of heatwaves.</a:t>
            </a:r>
            <a:endParaRPr sz="1200" dirty="0"/>
          </a:p>
          <a:p>
            <a:pPr marL="457200" marR="0" lvl="0" indent="-228600" algn="l" rtl="0">
              <a:lnSpc>
                <a:spcPct val="100000"/>
              </a:lnSpc>
              <a:spcBef>
                <a:spcPts val="0"/>
              </a:spcBef>
              <a:spcAft>
                <a:spcPts val="0"/>
              </a:spcAft>
              <a:buClr>
                <a:schemeClr val="dk1"/>
              </a:buClr>
              <a:buSzPts val="1100"/>
              <a:buFont typeface="Arial"/>
              <a:buNone/>
            </a:pP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The 2003 European heatwave killed more than 70,000 people, the heatwave in 2010 in Russia have reported 56.000 excess deaths and the 2015 heatwave in India reportedly killed over 2,500 people. These are likely underestimated since deaths from heatwaves are often not attributed to the heatwave, but to illnesses that are made worse by heat, such as heart disease.</a:t>
            </a:r>
            <a:endParaRPr sz="1200" dirty="0"/>
          </a:p>
          <a:p>
            <a:pPr marL="457200" marR="0" lvl="0" indent="-228600" algn="l" rtl="0">
              <a:lnSpc>
                <a:spcPct val="100000"/>
              </a:lnSpc>
              <a:spcBef>
                <a:spcPts val="0"/>
              </a:spcBef>
              <a:spcAft>
                <a:spcPts val="0"/>
              </a:spcAft>
              <a:buClr>
                <a:schemeClr val="dk1"/>
              </a:buClr>
              <a:buSzPts val="1100"/>
              <a:buFont typeface="Arial"/>
              <a:buNone/>
            </a:pP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More intense and frequent heatwaves are already occurring in many parts of the world. Their frequency and intensity are expected to rise globally due to climate change.</a:t>
            </a:r>
            <a:endParaRPr sz="1200" dirty="0"/>
          </a:p>
          <a:p>
            <a:pPr marL="457200" marR="0" lvl="0" indent="-228600" algn="l" rtl="0">
              <a:lnSpc>
                <a:spcPct val="100000"/>
              </a:lnSpc>
              <a:spcBef>
                <a:spcPts val="0"/>
              </a:spcBef>
              <a:spcAft>
                <a:spcPts val="0"/>
              </a:spcAft>
              <a:buClr>
                <a:schemeClr val="dk1"/>
              </a:buClr>
              <a:buSzPts val="1100"/>
              <a:buFont typeface="Arial"/>
              <a:buNone/>
            </a:pP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Seventeen of the 18 warmest years of global temperature records have occurred since 2001. However, deaths from heatwaves are not inevitable and, in fact, they can be greatly reduced through the implementation of relatively simple and cost-effective actions. In August 2003, over 18,000 heat-related deaths occurred in France as temperatures of more than 40°C were recorded in the worst heatwave seen in decades. Temperatures at night did not cool down as they typically do, and people living in France did not have electric fans or air conditioning to cope with the persistent heat.</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Heat extremes are increasing with higher day and night temperatures, almost all around the globe. Heatwaves have major directly/indirectly impact on human health. </a:t>
            </a:r>
            <a:endParaRPr sz="1200" dirty="0"/>
          </a:p>
          <a:p>
            <a:pPr marL="457200" marR="0" lvl="0" indent="-228600" algn="l" rtl="0">
              <a:lnSpc>
                <a:spcPct val="100000"/>
              </a:lnSpc>
              <a:spcBef>
                <a:spcPts val="0"/>
              </a:spcBef>
              <a:spcAft>
                <a:spcPts val="0"/>
              </a:spcAft>
              <a:buClr>
                <a:schemeClr val="dk1"/>
              </a:buClr>
              <a:buSzPts val="1100"/>
              <a:buFont typeface="Arial"/>
              <a:buNone/>
            </a:pPr>
            <a:endParaRPr sz="1200" dirty="0"/>
          </a:p>
          <a:p>
            <a:pPr marL="457200" marR="0" lvl="0" indent="-228600" algn="l" rtl="0">
              <a:lnSpc>
                <a:spcPct val="100000"/>
              </a:lnSpc>
              <a:spcBef>
                <a:spcPts val="0"/>
              </a:spcBef>
              <a:spcAft>
                <a:spcPts val="0"/>
              </a:spcAft>
              <a:buSzPts val="1400"/>
              <a:buNone/>
            </a:pPr>
            <a:r>
              <a:rPr lang="nl-NL" sz="1200" dirty="0"/>
              <a:t>Days that are hotter than the average seasonal temperature in the summer or colder than the average seasonal temperature in the winter cause increased levels of illness and death by compromising the body’s ability to regulate its temperature or by inducing direct or indirect health complications. Climate change is expected to increase average temperatures as well as the number and intensity of heatwaves. Heatwaves are associated with increased mortality in the short term, especially among populations who are not adapted to extremely hot weather.</a:t>
            </a:r>
          </a:p>
          <a:p>
            <a:pPr marL="457200" marR="0" lvl="0" indent="-228600" algn="l" rtl="0">
              <a:lnSpc>
                <a:spcPct val="100000"/>
              </a:lnSpc>
              <a:spcBef>
                <a:spcPts val="0"/>
              </a:spcBef>
              <a:spcAft>
                <a:spcPts val="0"/>
              </a:spcAft>
              <a:buSzPts val="1400"/>
              <a:buNone/>
            </a:pPr>
            <a:endParaRPr lang="nl-NL" sz="1200" dirty="0"/>
          </a:p>
          <a:p>
            <a:pPr marL="457200" marR="0" lvl="0" indent="-228600" algn="l" rtl="0">
              <a:lnSpc>
                <a:spcPct val="100000"/>
              </a:lnSpc>
              <a:spcBef>
                <a:spcPts val="0"/>
              </a:spcBef>
              <a:spcAft>
                <a:spcPts val="0"/>
              </a:spcAft>
              <a:buSzPts val="1400"/>
              <a:buNone/>
            </a:pPr>
            <a:r>
              <a:rPr lang="nl-NL" sz="1200" dirty="0"/>
              <a:t>Photo: Weesam2010/Flickr - https://www.flickr.com/photos/weesam/5758662612/in/album-72157625690670559/ </a:t>
            </a:r>
          </a:p>
          <a:p>
            <a:endParaRPr lang="nl-NL" sz="1200" dirty="0"/>
          </a:p>
          <a:p>
            <a:endParaRPr lang="nl-NL" sz="1200" dirty="0"/>
          </a:p>
          <a:p>
            <a:endParaRPr lang="en-US" dirty="0"/>
          </a:p>
        </p:txBody>
      </p:sp>
      <p:sp>
        <p:nvSpPr>
          <p:cNvPr id="138" name="Google Shape;138;g53da034913_0_130: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a4a6a5112b_0_50: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8" name="Google Shape;148;ga4a6a5112b_0_50: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Clr>
                <a:schemeClr val="dk1"/>
              </a:buClr>
              <a:buSzPts val="1100"/>
              <a:buFont typeface="Arial"/>
              <a:buNone/>
            </a:pPr>
            <a:r>
              <a:rPr lang="nl-NL" sz="1200" dirty="0" err="1"/>
              <a:t>Interaction</a:t>
            </a:r>
            <a:r>
              <a:rPr lang="nl-NL" sz="1200" dirty="0"/>
              <a:t>: Do </a:t>
            </a:r>
            <a:r>
              <a:rPr lang="nl-NL" sz="1200" dirty="0" err="1"/>
              <a:t>you</a:t>
            </a:r>
            <a:r>
              <a:rPr lang="nl-NL" sz="1200" dirty="0"/>
              <a:t> </a:t>
            </a:r>
            <a:r>
              <a:rPr lang="nl-NL" sz="1200" dirty="0" err="1"/>
              <a:t>think</a:t>
            </a:r>
            <a:r>
              <a:rPr lang="nl-NL" sz="1200" dirty="0"/>
              <a:t> </a:t>
            </a:r>
            <a:r>
              <a:rPr lang="nl-NL" sz="1200" dirty="0" err="1"/>
              <a:t>climate</a:t>
            </a:r>
            <a:r>
              <a:rPr lang="nl-NL" sz="1200" dirty="0"/>
              <a:t> change </a:t>
            </a:r>
            <a:r>
              <a:rPr lang="nl-NL" sz="1200" dirty="0" err="1"/>
              <a:t>affects</a:t>
            </a:r>
            <a:r>
              <a:rPr lang="nl-NL" sz="1200" dirty="0"/>
              <a:t> food </a:t>
            </a:r>
            <a:r>
              <a:rPr lang="nl-NL" sz="1200" dirty="0" err="1"/>
              <a:t>and</a:t>
            </a:r>
            <a:r>
              <a:rPr lang="nl-NL" sz="1200" dirty="0"/>
              <a:t> </a:t>
            </a:r>
            <a:r>
              <a:rPr lang="nl-NL" sz="1200" dirty="0" err="1"/>
              <a:t>nutritional</a:t>
            </a:r>
            <a:r>
              <a:rPr lang="nl-NL" sz="1200" dirty="0"/>
              <a:t> security? </a:t>
            </a:r>
            <a:r>
              <a:rPr lang="nl-NL" sz="1200" dirty="0" err="1"/>
              <a:t>If</a:t>
            </a:r>
            <a:r>
              <a:rPr lang="nl-NL" sz="1200" dirty="0"/>
              <a:t> yes, </a:t>
            </a:r>
            <a:r>
              <a:rPr lang="nl-NL" sz="1200" dirty="0" err="1"/>
              <a:t>how</a:t>
            </a:r>
            <a:r>
              <a:rPr lang="nl-NL" sz="1200" dirty="0"/>
              <a:t>?</a:t>
            </a:r>
            <a:endParaRPr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Clr>
                <a:schemeClr val="dk1"/>
              </a:buClr>
              <a:buSzPts val="1100"/>
              <a:buFont typeface="Arial"/>
              <a:buNone/>
            </a:pPr>
            <a:r>
              <a:rPr lang="nl-NL" sz="1200" dirty="0" err="1"/>
              <a:t>Key</a:t>
            </a:r>
            <a:r>
              <a:rPr lang="nl-NL" sz="1200" dirty="0"/>
              <a:t> </a:t>
            </a:r>
            <a:r>
              <a:rPr lang="nl-NL" sz="1200" dirty="0" err="1"/>
              <a:t>talking</a:t>
            </a:r>
            <a:r>
              <a:rPr lang="nl-NL" sz="1200" dirty="0"/>
              <a:t> points:</a:t>
            </a:r>
            <a:endParaRPr sz="1200" dirty="0"/>
          </a:p>
          <a:p>
            <a:pPr marL="457200" lvl="0" indent="-304800" algn="l" rtl="0">
              <a:lnSpc>
                <a:spcPct val="100000"/>
              </a:lnSpc>
              <a:spcBef>
                <a:spcPts val="0"/>
              </a:spcBef>
              <a:spcAft>
                <a:spcPts val="0"/>
              </a:spcAft>
              <a:buSzPts val="1200"/>
              <a:buChar char="●"/>
            </a:pPr>
            <a:r>
              <a:rPr lang="nl-NL" sz="1200" dirty="0"/>
              <a:t>Food security has </a:t>
            </a:r>
            <a:r>
              <a:rPr lang="nl-NL" sz="1200" dirty="0" err="1"/>
              <a:t>four</a:t>
            </a:r>
            <a:r>
              <a:rPr lang="nl-NL" sz="1200" dirty="0"/>
              <a:t> </a:t>
            </a:r>
            <a:r>
              <a:rPr lang="nl-NL" sz="1200" dirty="0" err="1"/>
              <a:t>dimensions</a:t>
            </a:r>
            <a:r>
              <a:rPr lang="nl-NL" sz="1200" dirty="0"/>
              <a:t>- availability, access (</a:t>
            </a:r>
            <a:r>
              <a:rPr lang="nl-NL" sz="1200" dirty="0" err="1"/>
              <a:t>physical</a:t>
            </a:r>
            <a:r>
              <a:rPr lang="nl-NL" sz="1200" dirty="0"/>
              <a:t> </a:t>
            </a:r>
            <a:r>
              <a:rPr lang="nl-NL" sz="1200" dirty="0" err="1"/>
              <a:t>and</a:t>
            </a:r>
            <a:r>
              <a:rPr lang="nl-NL" sz="1200" dirty="0"/>
              <a:t> </a:t>
            </a:r>
            <a:r>
              <a:rPr lang="nl-NL" sz="1200" dirty="0" err="1"/>
              <a:t>economic</a:t>
            </a:r>
            <a:r>
              <a:rPr lang="nl-NL" sz="1200" dirty="0"/>
              <a:t>), </a:t>
            </a:r>
            <a:r>
              <a:rPr lang="nl-NL" sz="1200" dirty="0" err="1"/>
              <a:t>stability</a:t>
            </a:r>
            <a:r>
              <a:rPr lang="nl-NL" sz="1200" dirty="0"/>
              <a:t> </a:t>
            </a:r>
            <a:r>
              <a:rPr lang="nl-NL" sz="1200" dirty="0" err="1"/>
              <a:t>and</a:t>
            </a:r>
            <a:r>
              <a:rPr lang="nl-NL" sz="1200" dirty="0"/>
              <a:t> </a:t>
            </a:r>
            <a:r>
              <a:rPr lang="nl-NL" sz="1200" dirty="0" err="1"/>
              <a:t>utilization</a:t>
            </a:r>
            <a:r>
              <a:rPr lang="nl-NL" sz="1200" dirty="0"/>
              <a:t> (</a:t>
            </a:r>
            <a:r>
              <a:rPr lang="nl-NL" sz="1200" dirty="0" err="1"/>
              <a:t>disease</a:t>
            </a:r>
            <a:r>
              <a:rPr lang="nl-NL" sz="1200" dirty="0"/>
              <a:t> status </a:t>
            </a:r>
            <a:r>
              <a:rPr lang="nl-NL" sz="1200" dirty="0" err="1"/>
              <a:t>such</a:t>
            </a:r>
            <a:r>
              <a:rPr lang="nl-NL" sz="1200" dirty="0"/>
              <a:t> as malaria or </a:t>
            </a:r>
            <a:r>
              <a:rPr lang="nl-NL" sz="1200" dirty="0" err="1"/>
              <a:t>diarroheal</a:t>
            </a:r>
            <a:r>
              <a:rPr lang="nl-NL" sz="1200" dirty="0"/>
              <a:t> </a:t>
            </a:r>
            <a:r>
              <a:rPr lang="nl-NL" sz="1200" dirty="0" err="1"/>
              <a:t>disease</a:t>
            </a:r>
            <a:r>
              <a:rPr lang="nl-NL" sz="1200" dirty="0"/>
              <a:t> </a:t>
            </a:r>
            <a:r>
              <a:rPr lang="nl-NL" sz="1200" dirty="0" err="1"/>
              <a:t>that</a:t>
            </a:r>
            <a:r>
              <a:rPr lang="nl-NL" sz="1200" dirty="0"/>
              <a:t> </a:t>
            </a:r>
            <a:r>
              <a:rPr lang="nl-NL" sz="1200" dirty="0" err="1"/>
              <a:t>reduce</a:t>
            </a:r>
            <a:r>
              <a:rPr lang="nl-NL" sz="1200" dirty="0"/>
              <a:t> </a:t>
            </a:r>
            <a:r>
              <a:rPr lang="nl-NL" sz="1200" dirty="0" err="1"/>
              <a:t>nutrient</a:t>
            </a:r>
            <a:r>
              <a:rPr lang="nl-NL" sz="1200" dirty="0"/>
              <a:t> </a:t>
            </a:r>
            <a:r>
              <a:rPr lang="nl-NL" sz="1200" dirty="0" err="1"/>
              <a:t>absorption</a:t>
            </a:r>
            <a:r>
              <a:rPr lang="nl-NL" sz="1200" dirty="0"/>
              <a:t> </a:t>
            </a:r>
            <a:r>
              <a:rPr lang="nl-NL" sz="1200" dirty="0" err="1"/>
              <a:t>capacity</a:t>
            </a:r>
            <a:r>
              <a:rPr lang="nl-NL" sz="1200" dirty="0"/>
              <a:t>)</a:t>
            </a:r>
            <a:endParaRPr dirty="0"/>
          </a:p>
          <a:p>
            <a:pPr marL="457200" marR="0" lvl="0" indent="-304800" algn="l" rtl="0">
              <a:lnSpc>
                <a:spcPct val="100000"/>
              </a:lnSpc>
              <a:spcBef>
                <a:spcPts val="0"/>
              </a:spcBef>
              <a:spcAft>
                <a:spcPts val="0"/>
              </a:spcAft>
              <a:buClr>
                <a:srgbClr val="000000"/>
              </a:buClr>
              <a:buSzPts val="1200"/>
              <a:buFont typeface="Arial"/>
              <a:buChar char="●"/>
            </a:pPr>
            <a:r>
              <a:rPr lang="nl-NL" sz="1200" dirty="0" err="1"/>
              <a:t>Droughts</a:t>
            </a:r>
            <a:r>
              <a:rPr lang="nl-NL" sz="1200" dirty="0"/>
              <a:t> </a:t>
            </a:r>
            <a:r>
              <a:rPr lang="nl-NL" sz="1200" dirty="0" err="1"/>
              <a:t>increase</a:t>
            </a:r>
            <a:r>
              <a:rPr lang="nl-NL" sz="1200" dirty="0"/>
              <a:t> </a:t>
            </a:r>
            <a:r>
              <a:rPr lang="nl-NL" sz="1200" dirty="0" err="1"/>
              <a:t>the</a:t>
            </a:r>
            <a:r>
              <a:rPr lang="nl-NL" sz="1200" dirty="0"/>
              <a:t> risk of food </a:t>
            </a:r>
            <a:r>
              <a:rPr lang="nl-NL" sz="1200" dirty="0" err="1"/>
              <a:t>shortages</a:t>
            </a:r>
            <a:r>
              <a:rPr lang="nl-NL" sz="1200" dirty="0"/>
              <a:t> </a:t>
            </a:r>
            <a:r>
              <a:rPr lang="nl-NL" sz="1200" dirty="0" err="1"/>
              <a:t>and</a:t>
            </a:r>
            <a:r>
              <a:rPr lang="nl-NL" sz="1200" dirty="0"/>
              <a:t> </a:t>
            </a:r>
            <a:r>
              <a:rPr lang="nl-NL" sz="1200" dirty="0" err="1"/>
              <a:t>malnutrition</a:t>
            </a:r>
            <a:r>
              <a:rPr lang="nl-NL" sz="1200" dirty="0"/>
              <a:t> </a:t>
            </a:r>
            <a:r>
              <a:rPr lang="nl-NL" sz="1200" dirty="0" err="1"/>
              <a:t>and</a:t>
            </a:r>
            <a:r>
              <a:rPr lang="nl-NL" sz="1200" dirty="0"/>
              <a:t> </a:t>
            </a:r>
            <a:r>
              <a:rPr lang="nl-NL" sz="1200" dirty="0" err="1"/>
              <a:t>diseases</a:t>
            </a:r>
            <a:r>
              <a:rPr lang="nl-NL" sz="1200" dirty="0"/>
              <a:t> spread </a:t>
            </a:r>
            <a:r>
              <a:rPr lang="nl-NL" sz="1200" dirty="0" err="1"/>
              <a:t>by</a:t>
            </a:r>
            <a:r>
              <a:rPr lang="nl-NL" sz="1200" dirty="0"/>
              <a:t> </a:t>
            </a:r>
            <a:r>
              <a:rPr lang="nl-NL" sz="1200" dirty="0" err="1"/>
              <a:t>contaminated</a:t>
            </a:r>
            <a:r>
              <a:rPr lang="nl-NL" sz="1200" dirty="0"/>
              <a:t> food </a:t>
            </a:r>
            <a:r>
              <a:rPr lang="nl-NL" sz="1200" dirty="0" err="1"/>
              <a:t>and</a:t>
            </a:r>
            <a:r>
              <a:rPr lang="nl-NL" sz="1200" dirty="0"/>
              <a:t> water.</a:t>
            </a:r>
            <a:endParaRPr dirty="0"/>
          </a:p>
          <a:p>
            <a:pPr marL="457200" lvl="0" indent="-304800" algn="l" rtl="0">
              <a:lnSpc>
                <a:spcPct val="100000"/>
              </a:lnSpc>
              <a:spcBef>
                <a:spcPts val="0"/>
              </a:spcBef>
              <a:spcAft>
                <a:spcPts val="0"/>
              </a:spcAft>
              <a:buSzPts val="1200"/>
              <a:buChar char="●"/>
            </a:pPr>
            <a:r>
              <a:rPr lang="nl-NL" sz="1200" dirty="0" err="1"/>
              <a:t>Climate</a:t>
            </a:r>
            <a:r>
              <a:rPr lang="nl-NL" sz="1200" dirty="0"/>
              <a:t> change </a:t>
            </a:r>
            <a:r>
              <a:rPr lang="nl-NL" sz="1200" dirty="0" err="1"/>
              <a:t>affects</a:t>
            </a:r>
            <a:r>
              <a:rPr lang="nl-NL" sz="1200" dirty="0"/>
              <a:t> </a:t>
            </a:r>
            <a:r>
              <a:rPr lang="nl-NL" sz="1200" dirty="0" err="1"/>
              <a:t>global</a:t>
            </a:r>
            <a:r>
              <a:rPr lang="nl-NL" sz="1200" dirty="0"/>
              <a:t> food </a:t>
            </a:r>
            <a:r>
              <a:rPr lang="nl-NL" sz="1200" dirty="0" err="1"/>
              <a:t>production</a:t>
            </a:r>
            <a:r>
              <a:rPr lang="nl-NL" sz="1200" dirty="0"/>
              <a:t> (</a:t>
            </a:r>
            <a:r>
              <a:rPr lang="nl-NL" sz="1200" dirty="0" err="1"/>
              <a:t>and</a:t>
            </a:r>
            <a:r>
              <a:rPr lang="nl-NL" sz="1200" dirty="0"/>
              <a:t> </a:t>
            </a:r>
            <a:r>
              <a:rPr lang="nl-NL" sz="1200" dirty="0" err="1"/>
              <a:t>therefore</a:t>
            </a:r>
            <a:r>
              <a:rPr lang="nl-NL" sz="1200" dirty="0"/>
              <a:t> availability/access) </a:t>
            </a:r>
            <a:r>
              <a:rPr lang="nl-NL" sz="1200" dirty="0" err="1"/>
              <a:t>through</a:t>
            </a:r>
            <a:r>
              <a:rPr lang="nl-NL" sz="1200" dirty="0"/>
              <a:t> </a:t>
            </a:r>
            <a:r>
              <a:rPr lang="nl-NL" sz="1200" dirty="0" err="1"/>
              <a:t>damages</a:t>
            </a:r>
            <a:r>
              <a:rPr lang="nl-NL" sz="1200" dirty="0"/>
              <a:t> </a:t>
            </a:r>
            <a:r>
              <a:rPr lang="nl-NL" sz="1200" dirty="0" err="1"/>
              <a:t>caused</a:t>
            </a:r>
            <a:r>
              <a:rPr lang="nl-NL" sz="1200" dirty="0"/>
              <a:t> </a:t>
            </a:r>
            <a:r>
              <a:rPr lang="nl-NL" sz="1200" dirty="0" err="1"/>
              <a:t>by</a:t>
            </a:r>
            <a:r>
              <a:rPr lang="nl-NL" sz="1200" dirty="0"/>
              <a:t> extreme </a:t>
            </a:r>
            <a:r>
              <a:rPr lang="nl-NL" sz="1200" dirty="0" err="1"/>
              <a:t>weather</a:t>
            </a:r>
            <a:r>
              <a:rPr lang="nl-NL" sz="1200" dirty="0"/>
              <a:t> events </a:t>
            </a:r>
            <a:r>
              <a:rPr lang="nl-NL" sz="1200" dirty="0" err="1"/>
              <a:t>such</a:t>
            </a:r>
            <a:r>
              <a:rPr lang="nl-NL" sz="1200" dirty="0"/>
              <a:t> as </a:t>
            </a:r>
            <a:r>
              <a:rPr lang="nl-NL" sz="1200" dirty="0" err="1"/>
              <a:t>foods</a:t>
            </a:r>
            <a:r>
              <a:rPr lang="nl-NL" sz="1200" dirty="0"/>
              <a:t>, </a:t>
            </a:r>
            <a:r>
              <a:rPr lang="nl-NL" sz="1200" dirty="0" err="1"/>
              <a:t>droughts</a:t>
            </a:r>
            <a:r>
              <a:rPr lang="nl-NL" sz="1200" dirty="0"/>
              <a:t> </a:t>
            </a:r>
            <a:r>
              <a:rPr lang="nl-NL" sz="1200" dirty="0" err="1"/>
              <a:t>and</a:t>
            </a:r>
            <a:r>
              <a:rPr lang="nl-NL" sz="1200" dirty="0"/>
              <a:t> </a:t>
            </a:r>
            <a:r>
              <a:rPr lang="nl-NL" sz="1200" dirty="0" err="1"/>
              <a:t>increase</a:t>
            </a:r>
            <a:r>
              <a:rPr lang="nl-NL" sz="1200" dirty="0"/>
              <a:t> in </a:t>
            </a:r>
            <a:r>
              <a:rPr lang="nl-NL" sz="1200" dirty="0" err="1"/>
              <a:t>crop</a:t>
            </a:r>
            <a:r>
              <a:rPr lang="nl-NL" sz="1200" dirty="0"/>
              <a:t> plant </a:t>
            </a:r>
            <a:r>
              <a:rPr lang="nl-NL" sz="1200" dirty="0" err="1"/>
              <a:t>diseases</a:t>
            </a:r>
            <a:r>
              <a:rPr lang="nl-NL" sz="1200" dirty="0"/>
              <a:t>.</a:t>
            </a:r>
            <a:endParaRPr dirty="0"/>
          </a:p>
          <a:p>
            <a:pPr marL="457200" lvl="0" indent="-304800" algn="l" rtl="0">
              <a:lnSpc>
                <a:spcPct val="100000"/>
              </a:lnSpc>
              <a:spcBef>
                <a:spcPts val="0"/>
              </a:spcBef>
              <a:spcAft>
                <a:spcPts val="0"/>
              </a:spcAft>
              <a:buSzPts val="1200"/>
              <a:buChar char="●"/>
            </a:pPr>
            <a:r>
              <a:rPr lang="nl-NL" sz="1200" dirty="0" err="1"/>
              <a:t>Reduction</a:t>
            </a:r>
            <a:r>
              <a:rPr lang="nl-NL" sz="1200" dirty="0"/>
              <a:t> in </a:t>
            </a:r>
            <a:r>
              <a:rPr lang="nl-NL" sz="1200" dirty="0" err="1"/>
              <a:t>yeilds</a:t>
            </a:r>
            <a:r>
              <a:rPr lang="nl-NL" sz="1200" dirty="0"/>
              <a:t> </a:t>
            </a:r>
            <a:r>
              <a:rPr lang="nl-NL" sz="1200" dirty="0" err="1"/>
              <a:t>and</a:t>
            </a:r>
            <a:r>
              <a:rPr lang="nl-NL" sz="1200" dirty="0"/>
              <a:t> </a:t>
            </a:r>
            <a:r>
              <a:rPr lang="nl-NL" sz="1200" dirty="0" err="1"/>
              <a:t>wastage</a:t>
            </a:r>
            <a:r>
              <a:rPr lang="nl-NL" sz="1200" dirty="0"/>
              <a:t> </a:t>
            </a:r>
            <a:r>
              <a:rPr lang="nl-NL" sz="1200" dirty="0" err="1"/>
              <a:t>within</a:t>
            </a:r>
            <a:r>
              <a:rPr lang="nl-NL" sz="1200" dirty="0"/>
              <a:t> food systems drive </a:t>
            </a:r>
            <a:r>
              <a:rPr lang="nl-NL" sz="1200" dirty="0" err="1"/>
              <a:t>the</a:t>
            </a:r>
            <a:r>
              <a:rPr lang="nl-NL" sz="1200" dirty="0"/>
              <a:t> food </a:t>
            </a:r>
            <a:r>
              <a:rPr lang="nl-NL" sz="1200" dirty="0" err="1"/>
              <a:t>prices</a:t>
            </a:r>
            <a:r>
              <a:rPr lang="nl-NL" sz="1200" dirty="0"/>
              <a:t> affecting </a:t>
            </a:r>
            <a:r>
              <a:rPr lang="nl-NL" sz="1200" dirty="0" err="1"/>
              <a:t>economic</a:t>
            </a:r>
            <a:r>
              <a:rPr lang="nl-NL" sz="1200" dirty="0"/>
              <a:t> access. </a:t>
            </a:r>
            <a:endParaRPr dirty="0"/>
          </a:p>
          <a:p>
            <a:pPr marL="457200" lvl="0" indent="-304800" algn="l" rtl="0">
              <a:lnSpc>
                <a:spcPct val="100000"/>
              </a:lnSpc>
              <a:spcBef>
                <a:spcPts val="0"/>
              </a:spcBef>
              <a:spcAft>
                <a:spcPts val="0"/>
              </a:spcAft>
              <a:buSzPts val="1200"/>
              <a:buChar char="●"/>
            </a:pPr>
            <a:r>
              <a:rPr lang="nl-NL" sz="1200" dirty="0" err="1"/>
              <a:t>Climate</a:t>
            </a:r>
            <a:r>
              <a:rPr lang="nl-NL" sz="1200" dirty="0"/>
              <a:t> Change </a:t>
            </a:r>
            <a:r>
              <a:rPr lang="nl-NL" sz="1200" dirty="0" err="1"/>
              <a:t>also</a:t>
            </a:r>
            <a:r>
              <a:rPr lang="nl-NL" sz="1200" dirty="0"/>
              <a:t> </a:t>
            </a:r>
            <a:r>
              <a:rPr lang="nl-NL" sz="1200" dirty="0" err="1"/>
              <a:t>affects</a:t>
            </a:r>
            <a:r>
              <a:rPr lang="nl-NL" sz="1200" dirty="0"/>
              <a:t> </a:t>
            </a:r>
            <a:r>
              <a:rPr lang="nl-NL" sz="1200" dirty="0" err="1"/>
              <a:t>the</a:t>
            </a:r>
            <a:r>
              <a:rPr lang="nl-NL" sz="1200" dirty="0"/>
              <a:t> </a:t>
            </a:r>
            <a:r>
              <a:rPr lang="nl-NL" sz="1200" dirty="0" err="1"/>
              <a:t>quality</a:t>
            </a:r>
            <a:r>
              <a:rPr lang="nl-NL" sz="1200" dirty="0"/>
              <a:t> of food </a:t>
            </a:r>
            <a:r>
              <a:rPr lang="nl-NL" sz="1200" dirty="0" err="1"/>
              <a:t>available</a:t>
            </a:r>
            <a:r>
              <a:rPr lang="nl-NL" sz="1200" dirty="0"/>
              <a:t> </a:t>
            </a:r>
            <a:r>
              <a:rPr lang="nl-NL" sz="1200" dirty="0" err="1"/>
              <a:t>by</a:t>
            </a:r>
            <a:r>
              <a:rPr lang="nl-NL" sz="1200" dirty="0"/>
              <a:t> </a:t>
            </a:r>
            <a:r>
              <a:rPr lang="nl-NL" sz="1200" dirty="0" err="1"/>
              <a:t>reducing</a:t>
            </a:r>
            <a:r>
              <a:rPr lang="nl-NL" sz="1200" dirty="0"/>
              <a:t> </a:t>
            </a:r>
            <a:r>
              <a:rPr lang="nl-NL" sz="1200" dirty="0" err="1"/>
              <a:t>nurient</a:t>
            </a:r>
            <a:r>
              <a:rPr lang="nl-NL" sz="1200" dirty="0"/>
              <a:t> content (e.g. proteins, </a:t>
            </a:r>
            <a:r>
              <a:rPr lang="nl-NL" sz="1200" dirty="0" err="1"/>
              <a:t>zinc</a:t>
            </a:r>
            <a:r>
              <a:rPr lang="nl-NL" sz="1200" dirty="0"/>
              <a:t> </a:t>
            </a:r>
            <a:r>
              <a:rPr lang="nl-NL" sz="1200" dirty="0" err="1"/>
              <a:t>and</a:t>
            </a:r>
            <a:r>
              <a:rPr lang="nl-NL" sz="1200" dirty="0"/>
              <a:t> iron) of </a:t>
            </a:r>
            <a:r>
              <a:rPr lang="nl-NL" sz="1200" dirty="0" err="1"/>
              <a:t>staple</a:t>
            </a:r>
            <a:r>
              <a:rPr lang="nl-NL" sz="1200" dirty="0"/>
              <a:t> food </a:t>
            </a:r>
            <a:r>
              <a:rPr lang="nl-NL" sz="1200" dirty="0" err="1"/>
              <a:t>crops</a:t>
            </a:r>
            <a:r>
              <a:rPr lang="nl-NL" sz="1200" dirty="0"/>
              <a:t>- </a:t>
            </a:r>
            <a:r>
              <a:rPr lang="nl-NL" sz="1200" dirty="0" err="1"/>
              <a:t>worsening</a:t>
            </a:r>
            <a:r>
              <a:rPr lang="nl-NL" sz="1200" dirty="0"/>
              <a:t> </a:t>
            </a:r>
            <a:r>
              <a:rPr lang="nl-NL" sz="1200" dirty="0" err="1"/>
              <a:t>the</a:t>
            </a:r>
            <a:r>
              <a:rPr lang="nl-NL" sz="1200" dirty="0"/>
              <a:t> </a:t>
            </a:r>
            <a:r>
              <a:rPr lang="nl-NL" sz="1200" dirty="0" err="1"/>
              <a:t>hidden</a:t>
            </a:r>
            <a:r>
              <a:rPr lang="nl-NL" sz="1200" dirty="0"/>
              <a:t> </a:t>
            </a:r>
            <a:r>
              <a:rPr lang="nl-NL" sz="1200" dirty="0" err="1"/>
              <a:t>hunger</a:t>
            </a:r>
            <a:r>
              <a:rPr lang="nl-NL" sz="1200" dirty="0"/>
              <a:t> crises (</a:t>
            </a:r>
            <a:r>
              <a:rPr lang="nl-NL" sz="1200" dirty="0" err="1"/>
              <a:t>micronutrient</a:t>
            </a:r>
            <a:r>
              <a:rPr lang="nl-NL" sz="1200" dirty="0"/>
              <a:t> </a:t>
            </a:r>
            <a:r>
              <a:rPr lang="nl-NL" sz="1200" dirty="0" err="1"/>
              <a:t>deficiencies</a:t>
            </a:r>
            <a:r>
              <a:rPr lang="nl-NL" sz="1200" dirty="0"/>
              <a:t> like </a:t>
            </a:r>
            <a:r>
              <a:rPr lang="nl-NL" sz="1200" dirty="0" err="1"/>
              <a:t>anemia</a:t>
            </a:r>
            <a:r>
              <a:rPr lang="nl-NL" sz="1200" dirty="0"/>
              <a:t>)</a:t>
            </a:r>
            <a:endParaRPr dirty="0"/>
          </a:p>
          <a:p>
            <a:pPr marL="457200" lvl="0" indent="-304800" algn="l" rtl="0">
              <a:lnSpc>
                <a:spcPct val="100000"/>
              </a:lnSpc>
              <a:spcBef>
                <a:spcPts val="0"/>
              </a:spcBef>
              <a:spcAft>
                <a:spcPts val="0"/>
              </a:spcAft>
              <a:buSzPts val="1200"/>
              <a:buChar char="●"/>
            </a:pPr>
            <a:r>
              <a:rPr lang="nl-NL" sz="1200" dirty="0" err="1"/>
              <a:t>Underlying</a:t>
            </a:r>
            <a:r>
              <a:rPr lang="nl-NL" sz="1200" dirty="0"/>
              <a:t> </a:t>
            </a:r>
            <a:r>
              <a:rPr lang="nl-NL" sz="1200" dirty="0" err="1"/>
              <a:t>causes</a:t>
            </a:r>
            <a:r>
              <a:rPr lang="nl-NL" sz="1200" dirty="0"/>
              <a:t> of </a:t>
            </a:r>
            <a:r>
              <a:rPr lang="nl-NL" sz="1200" dirty="0" err="1"/>
              <a:t>nutrition</a:t>
            </a:r>
            <a:r>
              <a:rPr lang="nl-NL" sz="1200" dirty="0"/>
              <a:t> </a:t>
            </a:r>
            <a:r>
              <a:rPr lang="nl-NL" sz="1200" dirty="0" err="1"/>
              <a:t>include</a:t>
            </a:r>
            <a:r>
              <a:rPr lang="nl-NL" sz="1200" dirty="0"/>
              <a:t> </a:t>
            </a:r>
            <a:r>
              <a:rPr lang="nl-NL" sz="1200" dirty="0" err="1"/>
              <a:t>socio-economic</a:t>
            </a:r>
            <a:r>
              <a:rPr lang="nl-NL" sz="1200" dirty="0"/>
              <a:t> </a:t>
            </a:r>
            <a:r>
              <a:rPr lang="nl-NL" sz="1200" dirty="0" err="1"/>
              <a:t>and</a:t>
            </a:r>
            <a:r>
              <a:rPr lang="nl-NL" sz="1200" dirty="0"/>
              <a:t> </a:t>
            </a:r>
            <a:r>
              <a:rPr lang="nl-NL" sz="1200" dirty="0" err="1"/>
              <a:t>demograohic</a:t>
            </a:r>
            <a:r>
              <a:rPr lang="nl-NL" sz="1200" dirty="0"/>
              <a:t> status, </a:t>
            </a:r>
            <a:r>
              <a:rPr lang="nl-NL" sz="1200" dirty="0" err="1"/>
              <a:t>location</a:t>
            </a:r>
            <a:r>
              <a:rPr lang="nl-NL" sz="1200" dirty="0"/>
              <a:t> etc. (See UNICEF </a:t>
            </a:r>
            <a:r>
              <a:rPr lang="nl-NL" sz="1200" dirty="0" err="1"/>
              <a:t>framework</a:t>
            </a:r>
            <a:r>
              <a:rPr lang="nl-NL" sz="1200" dirty="0"/>
              <a:t> </a:t>
            </a:r>
            <a:r>
              <a:rPr lang="nl-NL" sz="1200" dirty="0" err="1"/>
              <a:t>for</a:t>
            </a:r>
            <a:r>
              <a:rPr lang="nl-NL" sz="1200" dirty="0"/>
              <a:t> more details on </a:t>
            </a:r>
            <a:r>
              <a:rPr lang="nl-NL" sz="1200" dirty="0" err="1"/>
              <a:t>underlying</a:t>
            </a:r>
            <a:r>
              <a:rPr lang="nl-NL" sz="1200" dirty="0"/>
              <a:t> </a:t>
            </a:r>
            <a:r>
              <a:rPr lang="nl-NL" sz="1200" dirty="0" err="1"/>
              <a:t>causes</a:t>
            </a:r>
            <a:r>
              <a:rPr lang="nl-NL" sz="1200" dirty="0"/>
              <a:t>)</a:t>
            </a:r>
            <a:endParaRPr dirty="0"/>
          </a:p>
          <a:p>
            <a:pPr marL="457200" lvl="0" indent="-304800" algn="l" rtl="0">
              <a:lnSpc>
                <a:spcPct val="100000"/>
              </a:lnSpc>
              <a:spcBef>
                <a:spcPts val="0"/>
              </a:spcBef>
              <a:spcAft>
                <a:spcPts val="0"/>
              </a:spcAft>
              <a:buSzPts val="1200"/>
              <a:buChar char="●"/>
            </a:pPr>
            <a:r>
              <a:rPr lang="nl-NL" sz="1200" dirty="0" err="1"/>
              <a:t>Malnutrition</a:t>
            </a:r>
            <a:r>
              <a:rPr lang="nl-NL" sz="1200" dirty="0"/>
              <a:t> </a:t>
            </a:r>
            <a:r>
              <a:rPr lang="nl-NL" sz="1200" dirty="0" err="1"/>
              <a:t>increases</a:t>
            </a:r>
            <a:r>
              <a:rPr lang="nl-NL" sz="1200" dirty="0"/>
              <a:t> </a:t>
            </a:r>
            <a:r>
              <a:rPr lang="nl-NL" sz="1200" dirty="0" err="1"/>
              <a:t>the</a:t>
            </a:r>
            <a:r>
              <a:rPr lang="nl-NL" sz="1200" dirty="0"/>
              <a:t> </a:t>
            </a:r>
            <a:r>
              <a:rPr lang="nl-NL" sz="1200" dirty="0" err="1"/>
              <a:t>susceptibility</a:t>
            </a:r>
            <a:r>
              <a:rPr lang="nl-NL" sz="1200" dirty="0"/>
              <a:t> </a:t>
            </a:r>
            <a:r>
              <a:rPr lang="nl-NL" sz="1200" dirty="0" err="1"/>
              <a:t>to</a:t>
            </a:r>
            <a:r>
              <a:rPr lang="nl-NL" sz="1200" dirty="0"/>
              <a:t> </a:t>
            </a:r>
            <a:r>
              <a:rPr lang="nl-NL" sz="1200" dirty="0" err="1"/>
              <a:t>infectious</a:t>
            </a:r>
            <a:r>
              <a:rPr lang="nl-NL" sz="1200" dirty="0"/>
              <a:t> </a:t>
            </a:r>
            <a:r>
              <a:rPr lang="nl-NL" sz="1200" dirty="0" err="1"/>
              <a:t>diseases</a:t>
            </a:r>
            <a:r>
              <a:rPr lang="nl-NL" sz="1200" dirty="0"/>
              <a:t>- An </a:t>
            </a:r>
            <a:r>
              <a:rPr lang="nl-NL" sz="1200" dirty="0" err="1"/>
              <a:t>omni-vicious</a:t>
            </a:r>
            <a:r>
              <a:rPr lang="nl-NL" sz="1200" dirty="0"/>
              <a:t> </a:t>
            </a:r>
            <a:r>
              <a:rPr lang="nl-NL" sz="1200" dirty="0" err="1"/>
              <a:t>cycle</a:t>
            </a:r>
            <a:r>
              <a:rPr lang="nl-NL" sz="1200" dirty="0"/>
              <a:t>!</a:t>
            </a:r>
            <a:endParaRPr sz="1200"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SzPts val="1400"/>
              <a:buNone/>
            </a:pPr>
            <a:endParaRPr sz="1200" dirty="0"/>
          </a:p>
        </p:txBody>
      </p:sp>
      <p:sp>
        <p:nvSpPr>
          <p:cNvPr id="149" name="Google Shape;149;ga4a6a5112b_0_50: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1: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0" name="Google Shape;160;p21: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Clr>
                <a:schemeClr val="dk1"/>
              </a:buClr>
              <a:buSzPts val="1100"/>
              <a:buFont typeface="Arial"/>
              <a:buNone/>
            </a:pPr>
            <a:r>
              <a:rPr lang="nl-NL" sz="1200" dirty="0"/>
              <a:t>Interaction: Can anyone give an example of a climate sensitive infectious disease? How does climate change affect infectious diseases?</a:t>
            </a:r>
            <a:endParaRPr sz="1200" dirty="0"/>
          </a:p>
          <a:p>
            <a:pPr marL="457200" marR="0" lvl="0" indent="-228600" algn="l" rtl="0">
              <a:lnSpc>
                <a:spcPct val="100000"/>
              </a:lnSpc>
              <a:spcBef>
                <a:spcPts val="0"/>
              </a:spcBef>
              <a:spcAft>
                <a:spcPts val="0"/>
              </a:spcAft>
              <a:buClr>
                <a:schemeClr val="dk1"/>
              </a:buClr>
              <a:buSzPts val="1100"/>
              <a:buFont typeface="Arial"/>
              <a:buNone/>
            </a:pP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Key talking points:</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WHO: Infectious diseases are caused by pathogenic microorganisms, such as bacteria, viruses, parasites or fungi; the diseases can be spread, directly or indirectly, from one person to another.</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Infectious diseases include zoonotic diseases (which are transmitted to humans by animals), water-borne diseases (when the pathogen is transmitted through water) and vector borne diseases (when the pathogen is transmitted through a vector such as a mosquito.</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Infectious disease occur irrespective of changes in weather and climate. As for other health impacts, climate change is a risk amplifier for infectious diseases.</a:t>
            </a:r>
            <a:endParaRPr sz="1200" dirty="0"/>
          </a:p>
          <a:p>
            <a:pPr marL="457200" marR="0" lvl="0" indent="-228600" algn="l" rtl="0">
              <a:lnSpc>
                <a:spcPct val="100000"/>
              </a:lnSpc>
              <a:spcBef>
                <a:spcPts val="0"/>
              </a:spcBef>
              <a:spcAft>
                <a:spcPts val="0"/>
              </a:spcAft>
              <a:buSzPts val="1100"/>
              <a:buNone/>
            </a:pPr>
            <a:r>
              <a:rPr lang="nl-NL" sz="1200" dirty="0"/>
              <a:t>- This is mainly due to its impacts on pathogen and vector development. Reproduction and survival of vectors and pathogens depend on weather parameters that are climate sesitive. Temperature and precipitation are the most important. I</a:t>
            </a:r>
            <a:r>
              <a:rPr lang="nl-NL" sz="1200" dirty="0">
                <a:solidFill>
                  <a:schemeClr val="dk1"/>
                </a:solidFill>
              </a:rPr>
              <a:t>ncrease and variability of temperatures and rainfall </a:t>
            </a:r>
            <a:r>
              <a:rPr lang="nl-NL" sz="1200" dirty="0"/>
              <a:t>can increase infectious diseases.</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Climate change risks that contribute to the increase of infectious diseases also include flooding and drought that can cause f</a:t>
            </a:r>
            <a:r>
              <a:rPr lang="nl-NL" sz="1200" dirty="0">
                <a:solidFill>
                  <a:schemeClr val="dk1"/>
                </a:solidFill>
              </a:rPr>
              <a:t>aecal or urine pollution or reduce access to safe water for sanitation, handwashing and personal hygiene.</a:t>
            </a:r>
            <a:endParaRPr sz="1200" dirty="0">
              <a:solidFill>
                <a:schemeClr val="dk1"/>
              </a:solidFill>
            </a:endParaRPr>
          </a:p>
          <a:p>
            <a:pPr marL="457200" marR="0" lvl="0" indent="-228600" algn="l" rtl="0">
              <a:lnSpc>
                <a:spcPct val="100000"/>
              </a:lnSpc>
              <a:spcBef>
                <a:spcPts val="0"/>
              </a:spcBef>
              <a:spcAft>
                <a:spcPts val="0"/>
              </a:spcAft>
              <a:buClr>
                <a:srgbClr val="000000"/>
              </a:buClr>
              <a:buSzPts val="1100"/>
              <a:buFont typeface="Arial"/>
              <a:buNone/>
            </a:pPr>
            <a:r>
              <a:rPr lang="nl-NL" sz="1200" dirty="0"/>
              <a:t>- One of the issues with changing patterns in infectious diseases is that new populations might be exposed to a disease because of climate change. Since they do not have any immunity, they can develop more severe forms of the disease.</a:t>
            </a:r>
            <a:endParaRPr sz="1200" dirty="0"/>
          </a:p>
          <a:p>
            <a:pPr marL="457200" marR="0" lvl="0" indent="-228600" algn="l" rtl="0">
              <a:lnSpc>
                <a:spcPct val="100000"/>
              </a:lnSpc>
              <a:spcBef>
                <a:spcPts val="0"/>
              </a:spcBef>
              <a:spcAft>
                <a:spcPts val="0"/>
              </a:spcAft>
              <a:buSzPts val="1100"/>
              <a:buFont typeface="Arial"/>
              <a:buChar char="-"/>
            </a:pPr>
            <a:r>
              <a:rPr lang="nl-NL" sz="1200" dirty="0"/>
              <a:t>The WHO estimates that if the globe warms by 2-3 degrees Celsius as expected, the population at risk for Malaria will increase by 3-5%. In addition, diarrhoeal diseases are expected to increase by 10% by 2030 as a result of climate change.</a:t>
            </a:r>
            <a:endParaRPr dirty="0"/>
          </a:p>
          <a:p>
            <a:pPr marL="457200" marR="0" lvl="0" indent="-228600" algn="l" rtl="0">
              <a:lnSpc>
                <a:spcPct val="100000"/>
              </a:lnSpc>
              <a:spcBef>
                <a:spcPts val="0"/>
              </a:spcBef>
              <a:spcAft>
                <a:spcPts val="0"/>
              </a:spcAft>
              <a:buSzPts val="1100"/>
              <a:buFont typeface="Arial"/>
              <a:buChar char="-"/>
            </a:pPr>
            <a:r>
              <a:rPr lang="nl-NL" sz="1200" dirty="0"/>
              <a:t>Underlying drivers of infectious disease include poverty, socio-demographic profiles, behaviour aspects, and access to WASH and healthcare amongst other aspects such as urban/rural location and overcrowing. </a:t>
            </a:r>
            <a:endParaRPr sz="1200" dirty="0"/>
          </a:p>
          <a:p>
            <a:pPr marL="228600" marR="0" lvl="0" indent="0" algn="l" rtl="0">
              <a:lnSpc>
                <a:spcPct val="100000"/>
              </a:lnSpc>
              <a:spcBef>
                <a:spcPts val="0"/>
              </a:spcBef>
              <a:spcAft>
                <a:spcPts val="0"/>
              </a:spcAft>
              <a:buClr>
                <a:schemeClr val="dk1"/>
              </a:buClr>
              <a:buSzPts val="1100"/>
              <a:buFont typeface="Arial"/>
              <a:buNone/>
            </a:pPr>
            <a:endParaRPr sz="1200" dirty="0"/>
          </a:p>
          <a:p>
            <a:pPr marL="457200" marR="0" lvl="0" indent="-22860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0" i="0" u="none" strike="noStrike" cap="none" dirty="0">
                <a:solidFill>
                  <a:srgbClr val="000000"/>
                </a:solidFill>
                <a:latin typeface="Arial"/>
                <a:ea typeface="Arial"/>
                <a:cs typeface="Arial"/>
                <a:sym typeface="Arial"/>
              </a:rPr>
              <a:t>Source: </a:t>
            </a:r>
            <a:r>
              <a:rPr lang="en-GB" sz="1200" b="0" i="0" u="none" strike="noStrike" cap="none" dirty="0" err="1">
                <a:solidFill>
                  <a:srgbClr val="000000"/>
                </a:solidFill>
                <a:latin typeface="Arial"/>
                <a:ea typeface="Arial"/>
                <a:cs typeface="Arial"/>
                <a:sym typeface="Arial"/>
              </a:rPr>
              <a:t>Trebicki</a:t>
            </a:r>
            <a:r>
              <a:rPr lang="en-GB" sz="1200" b="0" i="0" u="none" strike="noStrike" cap="none" dirty="0">
                <a:solidFill>
                  <a:srgbClr val="000000"/>
                </a:solidFill>
                <a:latin typeface="Arial"/>
                <a:ea typeface="Arial"/>
                <a:cs typeface="Arial"/>
                <a:sym typeface="Arial"/>
              </a:rPr>
              <a:t> &amp; Finlay (2018): Pests and diseases under climate change; its threat to food security, </a:t>
            </a:r>
            <a:r>
              <a:rPr lang="en-GB" sz="1200" b="0" i="0" dirty="0">
                <a:solidFill>
                  <a:srgbClr val="555555"/>
                </a:solidFill>
                <a:effectLst/>
                <a:latin typeface="Roboto" panose="020B0604020202020204" charset="0"/>
              </a:rPr>
              <a:t>In book: Food Security and Climate Change (pp.229-249). </a:t>
            </a:r>
            <a:r>
              <a:rPr lang="en-GB" sz="1200" dirty="0"/>
              <a:t>https://www.researchgate.net/publication/329870539_Pests_and_Diseases_under_Climate_Change_Its_Threat_to_Food_Security</a:t>
            </a:r>
          </a:p>
          <a:p>
            <a:pPr marL="457200" marR="0" lvl="0" indent="-228600" algn="l" rtl="0">
              <a:lnSpc>
                <a:spcPct val="100000"/>
              </a:lnSpc>
              <a:spcBef>
                <a:spcPts val="0"/>
              </a:spcBef>
              <a:spcAft>
                <a:spcPts val="0"/>
              </a:spcAft>
              <a:buClr>
                <a:schemeClr val="dk1"/>
              </a:buClr>
              <a:buSzPts val="1100"/>
              <a:buFont typeface="Arial"/>
              <a:buNone/>
            </a:pP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Additional information for the moderator: The resulting increase in global temperatures, extreme weather events and variable rainfall patterns resulting from climate change will alter the incidence and the distribution of climate-sensitive infections such as foodborne, airborne, waterborne and vector-borne conditions</a:t>
            </a:r>
            <a:endParaRPr sz="1200" dirty="0"/>
          </a:p>
          <a:p>
            <a:pPr marL="457200" marR="0" lvl="0" indent="-228600" algn="l" rtl="0">
              <a:lnSpc>
                <a:spcPct val="100000"/>
              </a:lnSpc>
              <a:spcBef>
                <a:spcPts val="0"/>
              </a:spcBef>
              <a:spcAft>
                <a:spcPts val="0"/>
              </a:spcAft>
              <a:buClr>
                <a:schemeClr val="dk1"/>
              </a:buClr>
              <a:buSzPts val="1100"/>
              <a:buFont typeface="Arial"/>
              <a:buNone/>
            </a:pPr>
            <a:endParaRPr sz="1200" dirty="0"/>
          </a:p>
          <a:p>
            <a:pPr marL="457200" marR="0" lvl="0" indent="-228600" algn="l" rtl="0">
              <a:lnSpc>
                <a:spcPct val="100000"/>
              </a:lnSpc>
              <a:spcBef>
                <a:spcPts val="0"/>
              </a:spcBef>
              <a:spcAft>
                <a:spcPts val="0"/>
              </a:spcAft>
              <a:buSzPts val="1400"/>
              <a:buNone/>
            </a:pPr>
            <a:endParaRPr sz="1200" dirty="0"/>
          </a:p>
        </p:txBody>
      </p:sp>
      <p:sp>
        <p:nvSpPr>
          <p:cNvPr id="161" name="Google Shape;161;p21: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a4a6a5112b_0_18: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3" name="Google Shape;173;ga4a6a5112b_0_18: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SzPts val="1400"/>
              <a:buNone/>
            </a:pPr>
            <a:r>
              <a:rPr lang="nl-NL" sz="1200" dirty="0" err="1"/>
              <a:t>Interaction</a:t>
            </a:r>
            <a:r>
              <a:rPr lang="nl-NL" sz="1200" dirty="0"/>
              <a:t>: </a:t>
            </a:r>
            <a:r>
              <a:rPr lang="nl-NL" sz="1200" dirty="0" err="1"/>
              <a:t>can</a:t>
            </a:r>
            <a:r>
              <a:rPr lang="nl-NL" sz="1200" dirty="0"/>
              <a:t> </a:t>
            </a:r>
            <a:r>
              <a:rPr lang="nl-NL" sz="1200" dirty="0" err="1"/>
              <a:t>you</a:t>
            </a:r>
            <a:r>
              <a:rPr lang="nl-NL" sz="1200" dirty="0"/>
              <a:t> </a:t>
            </a:r>
            <a:r>
              <a:rPr lang="nl-NL" sz="1200" dirty="0" err="1"/>
              <a:t>think</a:t>
            </a:r>
            <a:r>
              <a:rPr lang="nl-NL" sz="1200" dirty="0"/>
              <a:t> of a water </a:t>
            </a:r>
            <a:r>
              <a:rPr lang="nl-NL" sz="1200" dirty="0" err="1"/>
              <a:t>and</a:t>
            </a:r>
            <a:r>
              <a:rPr lang="nl-NL" sz="1200" dirty="0"/>
              <a:t> food </a:t>
            </a:r>
            <a:r>
              <a:rPr lang="nl-NL" sz="1200" dirty="0" err="1"/>
              <a:t>borne</a:t>
            </a:r>
            <a:r>
              <a:rPr lang="nl-NL" sz="1200" dirty="0"/>
              <a:t> </a:t>
            </a:r>
            <a:r>
              <a:rPr lang="nl-NL" sz="1200" dirty="0" err="1"/>
              <a:t>disease</a:t>
            </a:r>
            <a:r>
              <a:rPr lang="nl-NL" sz="1200" dirty="0"/>
              <a:t> </a:t>
            </a:r>
            <a:r>
              <a:rPr lang="nl-NL" sz="1200" dirty="0" err="1"/>
              <a:t>that</a:t>
            </a:r>
            <a:r>
              <a:rPr lang="nl-NL" sz="1200" dirty="0"/>
              <a:t> is </a:t>
            </a:r>
            <a:r>
              <a:rPr lang="nl-NL" sz="1200" dirty="0" err="1"/>
              <a:t>climate</a:t>
            </a:r>
            <a:r>
              <a:rPr lang="nl-NL" sz="1200" dirty="0"/>
              <a:t> </a:t>
            </a:r>
            <a:r>
              <a:rPr lang="nl-NL" sz="1200" dirty="0" err="1"/>
              <a:t>sensitive</a:t>
            </a:r>
            <a:r>
              <a:rPr lang="nl-NL" sz="1200" dirty="0"/>
              <a:t>?</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err="1"/>
              <a:t>Key</a:t>
            </a:r>
            <a:r>
              <a:rPr lang="nl-NL" sz="1200" dirty="0"/>
              <a:t> </a:t>
            </a:r>
            <a:r>
              <a:rPr lang="nl-NL" sz="1200" dirty="0" err="1"/>
              <a:t>talking</a:t>
            </a:r>
            <a:r>
              <a:rPr lang="nl-NL" sz="1200" dirty="0"/>
              <a:t> points:</a:t>
            </a:r>
            <a:endParaRPr sz="1200" dirty="0"/>
          </a:p>
          <a:p>
            <a:pPr marL="457200" lvl="0" indent="-304800" algn="l" rtl="0">
              <a:lnSpc>
                <a:spcPct val="100000"/>
              </a:lnSpc>
              <a:spcBef>
                <a:spcPts val="0"/>
              </a:spcBef>
              <a:spcAft>
                <a:spcPts val="0"/>
              </a:spcAft>
              <a:buSzPts val="1200"/>
              <a:buChar char="-"/>
            </a:pPr>
            <a:r>
              <a:rPr lang="nl-NL" sz="1200" dirty="0"/>
              <a:t>Food </a:t>
            </a:r>
            <a:r>
              <a:rPr lang="nl-NL" sz="1200" dirty="0" err="1"/>
              <a:t>and</a:t>
            </a:r>
            <a:r>
              <a:rPr lang="nl-NL" sz="1200" dirty="0"/>
              <a:t> water-</a:t>
            </a:r>
            <a:r>
              <a:rPr lang="nl-NL" sz="1200" dirty="0" err="1"/>
              <a:t>borne</a:t>
            </a:r>
            <a:r>
              <a:rPr lang="nl-NL" sz="1200" dirty="0"/>
              <a:t> </a:t>
            </a:r>
            <a:r>
              <a:rPr lang="nl-NL" sz="1200" dirty="0" err="1"/>
              <a:t>diseases</a:t>
            </a:r>
            <a:r>
              <a:rPr lang="nl-NL" sz="1200" dirty="0"/>
              <a:t> </a:t>
            </a:r>
            <a:r>
              <a:rPr lang="nl-NL" sz="1200" dirty="0" err="1"/>
              <a:t>through</a:t>
            </a:r>
            <a:r>
              <a:rPr lang="nl-NL" sz="1200" dirty="0"/>
              <a:t> </a:t>
            </a:r>
            <a:r>
              <a:rPr lang="nl-NL" sz="1200" dirty="0" err="1"/>
              <a:t>ingestion</a:t>
            </a:r>
            <a:r>
              <a:rPr lang="nl-NL" sz="1200" dirty="0"/>
              <a:t> of </a:t>
            </a:r>
            <a:r>
              <a:rPr lang="nl-NL" sz="1200" dirty="0" err="1"/>
              <a:t>contaminated</a:t>
            </a:r>
            <a:r>
              <a:rPr lang="nl-NL" sz="1200" dirty="0"/>
              <a:t> food or water or </a:t>
            </a:r>
            <a:r>
              <a:rPr lang="nl-NL" sz="1200" dirty="0" err="1"/>
              <a:t>through</a:t>
            </a:r>
            <a:r>
              <a:rPr lang="nl-NL" sz="1200" dirty="0"/>
              <a:t> contact </a:t>
            </a:r>
            <a:r>
              <a:rPr lang="nl-NL" sz="1200" dirty="0" err="1"/>
              <a:t>with</a:t>
            </a:r>
            <a:r>
              <a:rPr lang="nl-NL" sz="1200" dirty="0"/>
              <a:t> </a:t>
            </a:r>
            <a:r>
              <a:rPr lang="nl-NL" sz="1200" dirty="0" err="1"/>
              <a:t>eyes</a:t>
            </a:r>
            <a:r>
              <a:rPr lang="nl-NL" sz="1200" dirty="0"/>
              <a:t>, </a:t>
            </a:r>
            <a:r>
              <a:rPr lang="nl-NL" sz="1200" dirty="0" err="1"/>
              <a:t>ears</a:t>
            </a:r>
            <a:r>
              <a:rPr lang="nl-NL" sz="1200" dirty="0"/>
              <a:t>, or open </a:t>
            </a:r>
            <a:r>
              <a:rPr lang="nl-NL" sz="1200" dirty="0" err="1"/>
              <a:t>wounds</a:t>
            </a:r>
            <a:r>
              <a:rPr lang="nl-NL" sz="1200" dirty="0"/>
              <a:t>.</a:t>
            </a:r>
            <a:endParaRPr sz="1200" dirty="0"/>
          </a:p>
          <a:p>
            <a:pPr marL="457200" lvl="0" indent="-304800" algn="l" rtl="0">
              <a:lnSpc>
                <a:spcPct val="100000"/>
              </a:lnSpc>
              <a:spcBef>
                <a:spcPts val="0"/>
              </a:spcBef>
              <a:spcAft>
                <a:spcPts val="0"/>
              </a:spcAft>
              <a:buSzPts val="1200"/>
              <a:buChar char="-"/>
            </a:pPr>
            <a:r>
              <a:rPr lang="nl-NL" sz="1200" dirty="0" err="1"/>
              <a:t>Climate</a:t>
            </a:r>
            <a:r>
              <a:rPr lang="nl-NL" sz="1200" dirty="0"/>
              <a:t> change </a:t>
            </a:r>
            <a:r>
              <a:rPr lang="nl-NL" sz="1200" dirty="0" err="1"/>
              <a:t>may</a:t>
            </a:r>
            <a:r>
              <a:rPr lang="nl-NL" sz="1200" dirty="0"/>
              <a:t> </a:t>
            </a:r>
            <a:r>
              <a:rPr lang="nl-NL" sz="1200" dirty="0" err="1"/>
              <a:t>allow</a:t>
            </a:r>
            <a:r>
              <a:rPr lang="nl-NL" sz="1200" dirty="0"/>
              <a:t> </a:t>
            </a:r>
            <a:r>
              <a:rPr lang="nl-NL" sz="1200" dirty="0" err="1"/>
              <a:t>for</a:t>
            </a:r>
            <a:r>
              <a:rPr lang="nl-NL" sz="1200" dirty="0"/>
              <a:t> </a:t>
            </a:r>
            <a:r>
              <a:rPr lang="nl-NL" sz="1200" dirty="0" err="1"/>
              <a:t>better</a:t>
            </a:r>
            <a:r>
              <a:rPr lang="nl-NL" sz="1200" dirty="0"/>
              <a:t> </a:t>
            </a:r>
            <a:r>
              <a:rPr lang="nl-NL" sz="1200" dirty="0" err="1"/>
              <a:t>growth</a:t>
            </a:r>
            <a:r>
              <a:rPr lang="nl-NL" sz="1200" dirty="0"/>
              <a:t>, survival, transmission or </a:t>
            </a:r>
            <a:r>
              <a:rPr lang="nl-NL" sz="1200" dirty="0" err="1"/>
              <a:t>virulence</a:t>
            </a:r>
            <a:r>
              <a:rPr lang="nl-NL" sz="1200" dirty="0"/>
              <a:t> of </a:t>
            </a:r>
            <a:r>
              <a:rPr lang="nl-NL" sz="1200" dirty="0" err="1"/>
              <a:t>pathogens</a:t>
            </a:r>
            <a:r>
              <a:rPr lang="nl-NL" sz="1200" dirty="0"/>
              <a:t>.</a:t>
            </a:r>
            <a:endParaRPr sz="1200" dirty="0"/>
          </a:p>
          <a:p>
            <a:pPr marL="457200" lvl="0" indent="-304800" algn="l" rtl="0">
              <a:lnSpc>
                <a:spcPct val="100000"/>
              </a:lnSpc>
              <a:spcBef>
                <a:spcPts val="0"/>
              </a:spcBef>
              <a:spcAft>
                <a:spcPts val="0"/>
              </a:spcAft>
              <a:buSzPts val="1200"/>
              <a:buChar char="-"/>
            </a:pPr>
            <a:r>
              <a:rPr lang="nl-NL" sz="1200" dirty="0" err="1"/>
              <a:t>Climate</a:t>
            </a:r>
            <a:r>
              <a:rPr lang="nl-NL" sz="1200" dirty="0"/>
              <a:t> change </a:t>
            </a:r>
            <a:r>
              <a:rPr lang="nl-NL" sz="1200" dirty="0" err="1"/>
              <a:t>can</a:t>
            </a:r>
            <a:r>
              <a:rPr lang="nl-NL" sz="1200" dirty="0"/>
              <a:t> </a:t>
            </a:r>
            <a:r>
              <a:rPr lang="nl-NL" sz="1200" dirty="0" err="1"/>
              <a:t>also</a:t>
            </a:r>
            <a:r>
              <a:rPr lang="nl-NL" sz="1200" dirty="0"/>
              <a:t> lead </a:t>
            </a:r>
            <a:r>
              <a:rPr lang="nl-NL" sz="1200" dirty="0" err="1"/>
              <a:t>to</a:t>
            </a:r>
            <a:r>
              <a:rPr lang="nl-NL" sz="1200" dirty="0"/>
              <a:t> </a:t>
            </a:r>
            <a:r>
              <a:rPr lang="nl-NL" sz="1200" dirty="0" err="1"/>
              <a:t>flooding</a:t>
            </a:r>
            <a:r>
              <a:rPr lang="nl-NL" sz="1200" dirty="0"/>
              <a:t>/ </a:t>
            </a:r>
            <a:r>
              <a:rPr lang="nl-NL" sz="1200" dirty="0" err="1"/>
              <a:t>droughts</a:t>
            </a:r>
            <a:r>
              <a:rPr lang="nl-NL" sz="1200" dirty="0"/>
              <a:t> </a:t>
            </a:r>
            <a:r>
              <a:rPr lang="nl-NL" sz="1200" dirty="0" err="1"/>
              <a:t>that</a:t>
            </a:r>
            <a:r>
              <a:rPr lang="nl-NL" sz="1200" dirty="0"/>
              <a:t> </a:t>
            </a:r>
            <a:r>
              <a:rPr lang="nl-NL" sz="1200" dirty="0" err="1"/>
              <a:t>can</a:t>
            </a:r>
            <a:r>
              <a:rPr lang="nl-NL" sz="1200" dirty="0"/>
              <a:t> trigger food </a:t>
            </a:r>
            <a:r>
              <a:rPr lang="nl-NL" sz="1200" dirty="0" err="1"/>
              <a:t>and</a:t>
            </a:r>
            <a:r>
              <a:rPr lang="nl-NL" sz="1200" dirty="0"/>
              <a:t> water </a:t>
            </a:r>
            <a:r>
              <a:rPr lang="nl-NL" sz="1200" dirty="0" err="1"/>
              <a:t>contamination</a:t>
            </a:r>
            <a:r>
              <a:rPr lang="nl-NL" sz="1200" dirty="0"/>
              <a:t> </a:t>
            </a:r>
            <a:r>
              <a:rPr lang="nl-NL" sz="1200" dirty="0" err="1"/>
              <a:t>by</a:t>
            </a:r>
            <a:r>
              <a:rPr lang="nl-NL" sz="1200" dirty="0"/>
              <a:t> </a:t>
            </a:r>
            <a:r>
              <a:rPr lang="nl-NL" sz="1200" dirty="0" err="1"/>
              <a:t>distruption</a:t>
            </a:r>
            <a:r>
              <a:rPr lang="nl-NL" sz="1200" dirty="0"/>
              <a:t> </a:t>
            </a:r>
            <a:r>
              <a:rPr lang="nl-NL" sz="1200" dirty="0" err="1"/>
              <a:t>and</a:t>
            </a:r>
            <a:r>
              <a:rPr lang="nl-NL" sz="1200" dirty="0"/>
              <a:t>/or </a:t>
            </a:r>
            <a:r>
              <a:rPr lang="nl-NL" sz="1200" dirty="0" err="1"/>
              <a:t>physical</a:t>
            </a:r>
            <a:r>
              <a:rPr lang="nl-NL" sz="1200" dirty="0"/>
              <a:t> </a:t>
            </a:r>
            <a:r>
              <a:rPr lang="nl-NL" sz="1200" dirty="0" err="1"/>
              <a:t>damage</a:t>
            </a:r>
            <a:r>
              <a:rPr lang="nl-NL" sz="1200" dirty="0"/>
              <a:t> </a:t>
            </a:r>
            <a:r>
              <a:rPr lang="nl-NL" sz="1200" dirty="0" err="1"/>
              <a:t>to</a:t>
            </a:r>
            <a:r>
              <a:rPr lang="nl-NL" sz="1200" dirty="0"/>
              <a:t> </a:t>
            </a:r>
            <a:r>
              <a:rPr lang="nl-NL" sz="1200" dirty="0" err="1"/>
              <a:t>infrastructure</a:t>
            </a:r>
            <a:r>
              <a:rPr lang="nl-NL" sz="1200" dirty="0"/>
              <a:t>.</a:t>
            </a:r>
            <a:endParaRPr sz="1200" dirty="0"/>
          </a:p>
          <a:p>
            <a:pPr marL="457200" lvl="0" indent="-304800" algn="l" rtl="0">
              <a:lnSpc>
                <a:spcPct val="100000"/>
              </a:lnSpc>
              <a:spcBef>
                <a:spcPts val="0"/>
              </a:spcBef>
              <a:spcAft>
                <a:spcPts val="0"/>
              </a:spcAft>
              <a:buSzPts val="1200"/>
              <a:buChar char="-"/>
            </a:pPr>
            <a:r>
              <a:rPr lang="nl-NL" sz="1200" dirty="0" err="1"/>
              <a:t>Reduced</a:t>
            </a:r>
            <a:r>
              <a:rPr lang="nl-NL" sz="1200" dirty="0"/>
              <a:t> water </a:t>
            </a:r>
            <a:r>
              <a:rPr lang="nl-NL" sz="1200" dirty="0" err="1"/>
              <a:t>flows</a:t>
            </a:r>
            <a:r>
              <a:rPr lang="nl-NL" sz="1200" dirty="0"/>
              <a:t> </a:t>
            </a:r>
            <a:r>
              <a:rPr lang="nl-NL" sz="1200" dirty="0" err="1"/>
              <a:t>especialy</a:t>
            </a:r>
            <a:r>
              <a:rPr lang="nl-NL" sz="1200" dirty="0"/>
              <a:t> in </a:t>
            </a:r>
            <a:r>
              <a:rPr lang="nl-NL" sz="1200" dirty="0" err="1"/>
              <a:t>droughts</a:t>
            </a:r>
            <a:r>
              <a:rPr lang="nl-NL" sz="1200" dirty="0"/>
              <a:t>- </a:t>
            </a:r>
            <a:r>
              <a:rPr lang="nl-NL" sz="1200" dirty="0" err="1"/>
              <a:t>can</a:t>
            </a:r>
            <a:r>
              <a:rPr lang="nl-NL" sz="1200" dirty="0"/>
              <a:t> </a:t>
            </a:r>
            <a:r>
              <a:rPr lang="nl-NL" sz="1200" dirty="0" err="1"/>
              <a:t>increase</a:t>
            </a:r>
            <a:r>
              <a:rPr lang="nl-NL" sz="1200" dirty="0"/>
              <a:t> </a:t>
            </a:r>
            <a:r>
              <a:rPr lang="nl-NL" sz="1200" dirty="0" err="1"/>
              <a:t>the</a:t>
            </a:r>
            <a:r>
              <a:rPr lang="nl-NL" sz="1200" dirty="0"/>
              <a:t> </a:t>
            </a:r>
            <a:r>
              <a:rPr lang="nl-NL" sz="1200" dirty="0" err="1"/>
              <a:t>concentration</a:t>
            </a:r>
            <a:r>
              <a:rPr lang="nl-NL" sz="1200" dirty="0"/>
              <a:t> of </a:t>
            </a:r>
            <a:r>
              <a:rPr lang="nl-NL" sz="1200" dirty="0" err="1"/>
              <a:t>pathogens</a:t>
            </a:r>
            <a:r>
              <a:rPr lang="nl-NL" sz="1200" dirty="0"/>
              <a:t> </a:t>
            </a:r>
            <a:r>
              <a:rPr lang="nl-NL" sz="1200" dirty="0" err="1"/>
              <a:t>and</a:t>
            </a:r>
            <a:r>
              <a:rPr lang="nl-NL" sz="1200" dirty="0"/>
              <a:t> </a:t>
            </a:r>
            <a:r>
              <a:rPr lang="nl-NL" sz="1200" dirty="0" err="1"/>
              <a:t>pollutants</a:t>
            </a:r>
            <a:r>
              <a:rPr lang="nl-NL" sz="1200" dirty="0"/>
              <a:t> affecting water </a:t>
            </a:r>
            <a:r>
              <a:rPr lang="nl-NL" sz="1200" dirty="0" err="1"/>
              <a:t>quality</a:t>
            </a:r>
            <a:r>
              <a:rPr lang="nl-NL" sz="1200" dirty="0"/>
              <a:t> </a:t>
            </a:r>
            <a:r>
              <a:rPr lang="nl-NL" sz="1200" dirty="0" err="1"/>
              <a:t>and</a:t>
            </a:r>
            <a:r>
              <a:rPr lang="nl-NL" sz="1200" dirty="0"/>
              <a:t> </a:t>
            </a:r>
            <a:r>
              <a:rPr lang="nl-NL" sz="1200" dirty="0" err="1"/>
              <a:t>safety</a:t>
            </a:r>
            <a:r>
              <a:rPr lang="nl-NL" sz="1200" dirty="0"/>
              <a:t>. It </a:t>
            </a:r>
            <a:r>
              <a:rPr lang="nl-NL" sz="1200" dirty="0" err="1"/>
              <a:t>can</a:t>
            </a:r>
            <a:r>
              <a:rPr lang="nl-NL" sz="1200" dirty="0"/>
              <a:t> </a:t>
            </a:r>
            <a:r>
              <a:rPr lang="nl-NL" sz="1200" dirty="0" err="1"/>
              <a:t>also</a:t>
            </a:r>
            <a:r>
              <a:rPr lang="nl-NL" sz="1200" dirty="0"/>
              <a:t> </a:t>
            </a:r>
            <a:r>
              <a:rPr lang="nl-NL" sz="1200" dirty="0" err="1"/>
              <a:t>cause</a:t>
            </a:r>
            <a:r>
              <a:rPr lang="nl-NL" sz="1200" dirty="0"/>
              <a:t> water </a:t>
            </a:r>
            <a:r>
              <a:rPr lang="nl-NL" sz="1200" dirty="0" err="1"/>
              <a:t>stagnation</a:t>
            </a:r>
            <a:r>
              <a:rPr lang="nl-NL" sz="1200" dirty="0"/>
              <a:t> </a:t>
            </a:r>
            <a:r>
              <a:rPr lang="nl-NL" sz="1200" dirty="0" err="1"/>
              <a:t>and</a:t>
            </a:r>
            <a:r>
              <a:rPr lang="nl-NL" sz="1200" dirty="0"/>
              <a:t> </a:t>
            </a:r>
            <a:r>
              <a:rPr lang="nl-NL" sz="1200" dirty="0" err="1"/>
              <a:t>potentially</a:t>
            </a:r>
            <a:r>
              <a:rPr lang="nl-NL" sz="1200" dirty="0"/>
              <a:t> </a:t>
            </a:r>
            <a:r>
              <a:rPr lang="nl-NL" sz="1200" dirty="0" err="1"/>
              <a:t>create</a:t>
            </a:r>
            <a:r>
              <a:rPr lang="nl-NL" sz="1200" dirty="0"/>
              <a:t> </a:t>
            </a:r>
            <a:r>
              <a:rPr lang="nl-NL" sz="1200" dirty="0" err="1"/>
              <a:t>breeding</a:t>
            </a:r>
            <a:r>
              <a:rPr lang="nl-NL" sz="1200" dirty="0"/>
              <a:t> sites </a:t>
            </a:r>
            <a:r>
              <a:rPr lang="nl-NL" sz="1200" dirty="0" err="1"/>
              <a:t>for</a:t>
            </a:r>
            <a:r>
              <a:rPr lang="nl-NL" sz="1200" dirty="0"/>
              <a:t> </a:t>
            </a:r>
            <a:r>
              <a:rPr lang="nl-NL" sz="1200" dirty="0" err="1"/>
              <a:t>mosquitoes</a:t>
            </a:r>
            <a:r>
              <a:rPr lang="nl-NL" sz="1200" dirty="0"/>
              <a:t>.</a:t>
            </a:r>
            <a:endParaRPr sz="1200" dirty="0"/>
          </a:p>
          <a:p>
            <a:pPr marL="457200" lvl="0" indent="-304800" algn="l" rtl="0">
              <a:lnSpc>
                <a:spcPct val="100000"/>
              </a:lnSpc>
              <a:spcBef>
                <a:spcPts val="0"/>
              </a:spcBef>
              <a:spcAft>
                <a:spcPts val="0"/>
              </a:spcAft>
              <a:buSzPts val="1200"/>
              <a:buChar char="-"/>
            </a:pPr>
            <a:r>
              <a:rPr lang="nl-NL" sz="1200" dirty="0"/>
              <a:t>In food systems </a:t>
            </a:r>
            <a:r>
              <a:rPr lang="nl-NL" sz="1200" dirty="0" err="1"/>
              <a:t>particularly</a:t>
            </a:r>
            <a:r>
              <a:rPr lang="nl-NL" sz="1200" dirty="0"/>
              <a:t> in processing, transport </a:t>
            </a:r>
            <a:r>
              <a:rPr lang="nl-NL" sz="1200" dirty="0" err="1"/>
              <a:t>and</a:t>
            </a:r>
            <a:r>
              <a:rPr lang="nl-NL" sz="1200" dirty="0"/>
              <a:t> storage- </a:t>
            </a:r>
            <a:r>
              <a:rPr lang="nl-NL" sz="1200" dirty="0" err="1"/>
              <a:t>higher</a:t>
            </a:r>
            <a:r>
              <a:rPr lang="nl-NL" sz="1200" dirty="0"/>
              <a:t> </a:t>
            </a:r>
            <a:r>
              <a:rPr lang="nl-NL" sz="1200" dirty="0" err="1"/>
              <a:t>temperatures</a:t>
            </a:r>
            <a:r>
              <a:rPr lang="nl-NL" sz="1200" dirty="0"/>
              <a:t> </a:t>
            </a:r>
            <a:r>
              <a:rPr lang="nl-NL" sz="1200" dirty="0" err="1"/>
              <a:t>can</a:t>
            </a:r>
            <a:r>
              <a:rPr lang="nl-NL" sz="1200" dirty="0"/>
              <a:t> </a:t>
            </a:r>
            <a:r>
              <a:rPr lang="nl-NL" sz="1200" dirty="0" err="1"/>
              <a:t>facilitate</a:t>
            </a:r>
            <a:r>
              <a:rPr lang="nl-NL" sz="1200" dirty="0"/>
              <a:t> </a:t>
            </a:r>
            <a:r>
              <a:rPr lang="nl-NL" sz="1200" dirty="0" err="1"/>
              <a:t>the</a:t>
            </a:r>
            <a:r>
              <a:rPr lang="nl-NL" sz="1200" dirty="0"/>
              <a:t> development of </a:t>
            </a:r>
            <a:r>
              <a:rPr lang="nl-NL" sz="1200" dirty="0" err="1"/>
              <a:t>enteric</a:t>
            </a:r>
            <a:r>
              <a:rPr lang="nl-NL" sz="1200" dirty="0"/>
              <a:t> </a:t>
            </a:r>
            <a:r>
              <a:rPr lang="nl-NL" sz="1200" dirty="0" err="1"/>
              <a:t>viruses</a:t>
            </a:r>
            <a:r>
              <a:rPr lang="nl-NL" sz="1200" dirty="0"/>
              <a:t> </a:t>
            </a:r>
            <a:r>
              <a:rPr lang="nl-NL" sz="1200" dirty="0" err="1"/>
              <a:t>which</a:t>
            </a:r>
            <a:r>
              <a:rPr lang="nl-NL" sz="1200" dirty="0"/>
              <a:t> </a:t>
            </a:r>
            <a:r>
              <a:rPr lang="nl-NL" sz="1200" dirty="0" err="1"/>
              <a:t>can</a:t>
            </a:r>
            <a:r>
              <a:rPr lang="nl-NL" sz="1200" dirty="0"/>
              <a:t> </a:t>
            </a:r>
            <a:r>
              <a:rPr lang="nl-NL" sz="1200" dirty="0" err="1"/>
              <a:t>cause</a:t>
            </a:r>
            <a:r>
              <a:rPr lang="nl-NL" sz="1200" dirty="0"/>
              <a:t> </a:t>
            </a:r>
            <a:r>
              <a:rPr lang="nl-NL" sz="1200" dirty="0" err="1"/>
              <a:t>diarrhoeal</a:t>
            </a:r>
            <a:r>
              <a:rPr lang="nl-NL" sz="1200" dirty="0"/>
              <a:t> </a:t>
            </a:r>
            <a:r>
              <a:rPr lang="nl-NL" sz="1200" dirty="0" err="1"/>
              <a:t>diseases</a:t>
            </a:r>
            <a:r>
              <a:rPr lang="nl-NL" sz="1200" dirty="0"/>
              <a:t>.</a:t>
            </a:r>
          </a:p>
          <a:p>
            <a:pPr marL="457200" lvl="0" indent="-304800" algn="l" rtl="0">
              <a:lnSpc>
                <a:spcPct val="100000"/>
              </a:lnSpc>
              <a:spcBef>
                <a:spcPts val="0"/>
              </a:spcBef>
              <a:spcAft>
                <a:spcPts val="0"/>
              </a:spcAft>
              <a:buSzPts val="1200"/>
              <a:buChar char="-"/>
            </a:pPr>
            <a:r>
              <a:rPr lang="nl-NL" sz="1200" dirty="0" err="1"/>
              <a:t>There</a:t>
            </a:r>
            <a:r>
              <a:rPr lang="nl-NL" sz="1200" dirty="0"/>
              <a:t> has been </a:t>
            </a:r>
            <a:r>
              <a:rPr lang="nl-NL" sz="1200" dirty="0" err="1"/>
              <a:t>great</a:t>
            </a:r>
            <a:r>
              <a:rPr lang="nl-NL" sz="1200" dirty="0"/>
              <a:t> </a:t>
            </a:r>
            <a:r>
              <a:rPr lang="nl-NL" sz="1200" dirty="0" err="1"/>
              <a:t>progress</a:t>
            </a:r>
            <a:r>
              <a:rPr lang="nl-NL" sz="1200" dirty="0"/>
              <a:t> in </a:t>
            </a:r>
            <a:r>
              <a:rPr lang="nl-NL" sz="1200" dirty="0" err="1"/>
              <a:t>reducing</a:t>
            </a:r>
            <a:r>
              <a:rPr lang="nl-NL" sz="1200" dirty="0"/>
              <a:t> </a:t>
            </a:r>
            <a:r>
              <a:rPr lang="nl-NL" sz="1200" dirty="0" err="1"/>
              <a:t>death</a:t>
            </a:r>
            <a:r>
              <a:rPr lang="nl-NL" sz="1200" dirty="0"/>
              <a:t> </a:t>
            </a:r>
            <a:r>
              <a:rPr lang="nl-NL" sz="1200" dirty="0" err="1"/>
              <a:t>rates</a:t>
            </a:r>
            <a:r>
              <a:rPr lang="nl-NL" sz="1200" dirty="0"/>
              <a:t> </a:t>
            </a:r>
            <a:r>
              <a:rPr lang="nl-NL" sz="1200" dirty="0" err="1"/>
              <a:t>from</a:t>
            </a:r>
            <a:r>
              <a:rPr lang="nl-NL" sz="1200" dirty="0"/>
              <a:t> </a:t>
            </a:r>
            <a:r>
              <a:rPr lang="nl-NL" sz="1200" dirty="0" err="1"/>
              <a:t>diarrheal</a:t>
            </a:r>
            <a:r>
              <a:rPr lang="nl-NL" sz="1200" dirty="0"/>
              <a:t> </a:t>
            </a:r>
            <a:r>
              <a:rPr lang="nl-NL" sz="1200" dirty="0" err="1"/>
              <a:t>diseases</a:t>
            </a:r>
            <a:r>
              <a:rPr lang="nl-NL" sz="1200" dirty="0"/>
              <a:t> </a:t>
            </a:r>
            <a:r>
              <a:rPr lang="nl-NL" sz="1200" dirty="0" err="1"/>
              <a:t>since</a:t>
            </a:r>
            <a:r>
              <a:rPr lang="nl-NL" sz="1200" dirty="0"/>
              <a:t> </a:t>
            </a:r>
            <a:r>
              <a:rPr lang="nl-NL" sz="1200" dirty="0" err="1"/>
              <a:t>the</a:t>
            </a:r>
            <a:r>
              <a:rPr lang="nl-NL" sz="1200" dirty="0"/>
              <a:t> 1990s. </a:t>
            </a:r>
            <a:r>
              <a:rPr lang="nl-NL" sz="1200" dirty="0" err="1"/>
              <a:t>However</a:t>
            </a:r>
            <a:r>
              <a:rPr lang="nl-NL" sz="1200" dirty="0"/>
              <a:t>, </a:t>
            </a:r>
            <a:r>
              <a:rPr lang="nl-NL" sz="1200" dirty="0" err="1"/>
              <a:t>this</a:t>
            </a:r>
            <a:r>
              <a:rPr lang="nl-NL" sz="1200" dirty="0"/>
              <a:t> trend </a:t>
            </a:r>
            <a:r>
              <a:rPr lang="nl-NL" sz="1200" dirty="0" err="1"/>
              <a:t>could</a:t>
            </a:r>
            <a:r>
              <a:rPr lang="nl-NL" sz="1200" dirty="0"/>
              <a:t> </a:t>
            </a:r>
            <a:r>
              <a:rPr lang="nl-NL" sz="1200" dirty="0" err="1"/>
              <a:t>be</a:t>
            </a:r>
            <a:r>
              <a:rPr lang="nl-NL" sz="1200" dirty="0"/>
              <a:t> </a:t>
            </a:r>
            <a:r>
              <a:rPr lang="nl-NL" sz="1200" dirty="0" err="1"/>
              <a:t>reversed</a:t>
            </a:r>
            <a:r>
              <a:rPr lang="nl-NL" sz="1200" dirty="0"/>
              <a:t> in </a:t>
            </a:r>
            <a:r>
              <a:rPr lang="nl-NL" sz="1200" dirty="0" err="1"/>
              <a:t>regions</a:t>
            </a:r>
            <a:r>
              <a:rPr lang="nl-NL" sz="1200" dirty="0"/>
              <a:t> </a:t>
            </a:r>
            <a:r>
              <a:rPr lang="nl-NL" sz="1200" dirty="0" err="1"/>
              <a:t>with</a:t>
            </a:r>
            <a:r>
              <a:rPr lang="nl-NL" sz="1200" dirty="0"/>
              <a:t> </a:t>
            </a:r>
            <a:r>
              <a:rPr lang="nl-NL" sz="1200" dirty="0" err="1"/>
              <a:t>increased</a:t>
            </a:r>
            <a:r>
              <a:rPr lang="nl-NL" sz="1200" dirty="0"/>
              <a:t> </a:t>
            </a:r>
            <a:r>
              <a:rPr lang="nl-NL" sz="1200" dirty="0" err="1"/>
              <a:t>vulnerability</a:t>
            </a:r>
            <a:r>
              <a:rPr lang="nl-NL" sz="1200" dirty="0"/>
              <a:t> </a:t>
            </a:r>
            <a:r>
              <a:rPr lang="nl-NL" sz="1200" dirty="0" err="1"/>
              <a:t>to</a:t>
            </a:r>
            <a:r>
              <a:rPr lang="nl-NL" sz="1200" dirty="0"/>
              <a:t> </a:t>
            </a:r>
            <a:r>
              <a:rPr lang="nl-NL" sz="1200" dirty="0" err="1"/>
              <a:t>contaminated</a:t>
            </a:r>
            <a:r>
              <a:rPr lang="nl-NL" sz="1200" dirty="0"/>
              <a:t> water</a:t>
            </a:r>
            <a:endParaRPr sz="1200" dirty="0"/>
          </a:p>
        </p:txBody>
      </p:sp>
      <p:sp>
        <p:nvSpPr>
          <p:cNvPr id="174" name="Google Shape;174;ga4a6a5112b_0_18: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2: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3" name="Google Shape;183;p22: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lvl="0" indent="-228600" algn="l" rtl="0">
              <a:lnSpc>
                <a:spcPct val="100000"/>
              </a:lnSpc>
              <a:spcBef>
                <a:spcPts val="0"/>
              </a:spcBef>
              <a:spcAft>
                <a:spcPts val="0"/>
              </a:spcAft>
              <a:buClr>
                <a:schemeClr val="dk1"/>
              </a:buClr>
              <a:buSzPts val="1100"/>
              <a:buFont typeface="Arial"/>
              <a:buNone/>
            </a:pPr>
            <a:r>
              <a:rPr lang="nl-NL" sz="1200" dirty="0" err="1"/>
              <a:t>Interaction</a:t>
            </a:r>
            <a:r>
              <a:rPr lang="nl-NL" sz="1200" dirty="0"/>
              <a:t>: </a:t>
            </a:r>
            <a:r>
              <a:rPr lang="nl-NL" sz="1200" dirty="0" err="1"/>
              <a:t>Can</a:t>
            </a:r>
            <a:r>
              <a:rPr lang="nl-NL" sz="1200" dirty="0"/>
              <a:t> </a:t>
            </a:r>
            <a:r>
              <a:rPr lang="nl-NL" sz="1200" dirty="0" err="1"/>
              <a:t>you</a:t>
            </a:r>
            <a:r>
              <a:rPr lang="nl-NL" sz="1200" dirty="0"/>
              <a:t> </a:t>
            </a:r>
            <a:r>
              <a:rPr lang="nl-NL" sz="1200" dirty="0" err="1"/>
              <a:t>think</a:t>
            </a:r>
            <a:r>
              <a:rPr lang="nl-NL" sz="1200" dirty="0"/>
              <a:t> of a vector </a:t>
            </a:r>
            <a:r>
              <a:rPr lang="nl-NL" sz="1200" dirty="0" err="1"/>
              <a:t>borne</a:t>
            </a:r>
            <a:r>
              <a:rPr lang="nl-NL" sz="1200" dirty="0"/>
              <a:t> </a:t>
            </a:r>
            <a:r>
              <a:rPr lang="nl-NL" sz="1200" dirty="0" err="1"/>
              <a:t>disease</a:t>
            </a:r>
            <a:r>
              <a:rPr lang="nl-NL" sz="1200" dirty="0"/>
              <a:t> </a:t>
            </a:r>
            <a:r>
              <a:rPr lang="nl-NL" sz="1200" dirty="0" err="1"/>
              <a:t>that</a:t>
            </a:r>
            <a:r>
              <a:rPr lang="nl-NL" sz="1200" dirty="0"/>
              <a:t> is </a:t>
            </a:r>
            <a:r>
              <a:rPr lang="nl-NL" sz="1200" dirty="0" err="1"/>
              <a:t>climate</a:t>
            </a:r>
            <a:r>
              <a:rPr lang="nl-NL" sz="1200" dirty="0"/>
              <a:t> </a:t>
            </a:r>
            <a:r>
              <a:rPr lang="nl-NL" sz="1200" dirty="0" err="1"/>
              <a:t>sensitive</a:t>
            </a:r>
            <a:r>
              <a:rPr lang="nl-NL" sz="1200" dirty="0"/>
              <a:t>? Have </a:t>
            </a:r>
            <a:r>
              <a:rPr lang="nl-NL" sz="1200" dirty="0" err="1"/>
              <a:t>you</a:t>
            </a:r>
            <a:r>
              <a:rPr lang="nl-NL" sz="1200" dirty="0"/>
              <a:t> </a:t>
            </a:r>
            <a:r>
              <a:rPr lang="nl-NL" sz="1200" dirty="0" err="1"/>
              <a:t>observed</a:t>
            </a:r>
            <a:r>
              <a:rPr lang="nl-NL" sz="1200" dirty="0"/>
              <a:t> changes in vector </a:t>
            </a:r>
            <a:r>
              <a:rPr lang="nl-NL" sz="1200" dirty="0" err="1"/>
              <a:t>borne</a:t>
            </a:r>
            <a:r>
              <a:rPr lang="nl-NL" sz="1200" dirty="0"/>
              <a:t> </a:t>
            </a:r>
            <a:r>
              <a:rPr lang="nl-NL" sz="1200" dirty="0" err="1"/>
              <a:t>disease</a:t>
            </a:r>
            <a:r>
              <a:rPr lang="nl-NL" sz="1200" dirty="0"/>
              <a:t> transmission in </a:t>
            </a:r>
            <a:r>
              <a:rPr lang="nl-NL" sz="1200" dirty="0" err="1"/>
              <a:t>your</a:t>
            </a:r>
            <a:r>
              <a:rPr lang="nl-NL" sz="1200" dirty="0"/>
              <a:t> </a:t>
            </a:r>
            <a:r>
              <a:rPr lang="nl-NL" sz="1200" dirty="0" err="1"/>
              <a:t>localities</a:t>
            </a:r>
            <a:r>
              <a:rPr lang="nl-NL" sz="1200" dirty="0"/>
              <a:t>/</a:t>
            </a:r>
            <a:r>
              <a:rPr lang="nl-NL" sz="1200" dirty="0" err="1"/>
              <a:t>regions</a:t>
            </a:r>
            <a:r>
              <a:rPr lang="nl-NL" sz="1200" dirty="0"/>
              <a:t>/</a:t>
            </a:r>
            <a:r>
              <a:rPr lang="nl-NL" sz="1200" dirty="0" err="1"/>
              <a:t>countries</a:t>
            </a:r>
            <a:r>
              <a:rPr lang="nl-NL" sz="1200" dirty="0"/>
              <a:t>? </a:t>
            </a:r>
            <a:r>
              <a:rPr lang="nl-NL" sz="1200" dirty="0" err="1"/>
              <a:t>Which</a:t>
            </a:r>
            <a:r>
              <a:rPr lang="nl-NL" sz="1200" dirty="0"/>
              <a:t> </a:t>
            </a:r>
            <a:r>
              <a:rPr lang="nl-NL" sz="1200" dirty="0" err="1"/>
              <a:t>disease</a:t>
            </a:r>
            <a:r>
              <a:rPr lang="nl-NL" sz="1200" dirty="0"/>
              <a:t>? How have these </a:t>
            </a:r>
            <a:r>
              <a:rPr lang="nl-NL" sz="1200" dirty="0" err="1"/>
              <a:t>changed</a:t>
            </a:r>
            <a:r>
              <a:rPr lang="nl-NL" sz="1200" dirty="0"/>
              <a:t>? Over </a:t>
            </a:r>
            <a:r>
              <a:rPr lang="nl-NL" sz="1200" dirty="0" err="1"/>
              <a:t>what</a:t>
            </a:r>
            <a:r>
              <a:rPr lang="nl-NL" sz="1200" dirty="0"/>
              <a:t> time? (Ex: vector </a:t>
            </a:r>
            <a:r>
              <a:rPr lang="nl-NL" sz="1200" dirty="0" err="1"/>
              <a:t>borne</a:t>
            </a:r>
            <a:r>
              <a:rPr lang="nl-NL" sz="1200" dirty="0"/>
              <a:t> malaria, dengue, </a:t>
            </a:r>
            <a:r>
              <a:rPr lang="nl-NL" sz="1200" dirty="0" err="1"/>
              <a:t>Zika</a:t>
            </a:r>
            <a:r>
              <a:rPr lang="nl-NL" sz="1200" dirty="0"/>
              <a:t>, </a:t>
            </a:r>
            <a:r>
              <a:rPr lang="nl-NL" sz="1200" dirty="0" err="1"/>
              <a:t>Chikungunya</a:t>
            </a:r>
            <a:r>
              <a:rPr lang="nl-NL" sz="1200" dirty="0"/>
              <a:t>, Lyme, </a:t>
            </a:r>
            <a:r>
              <a:rPr lang="nl-NL" sz="1200" dirty="0" err="1"/>
              <a:t>yellow</a:t>
            </a:r>
            <a:r>
              <a:rPr lang="nl-NL" sz="1200" dirty="0"/>
              <a:t> </a:t>
            </a:r>
            <a:r>
              <a:rPr lang="nl-NL" sz="1200" dirty="0" err="1"/>
              <a:t>fever</a:t>
            </a:r>
            <a:r>
              <a:rPr lang="nl-NL" sz="1200" dirty="0"/>
              <a:t>, etc.)</a:t>
            </a:r>
            <a:endParaRPr sz="1200" dirty="0"/>
          </a:p>
          <a:p>
            <a:pPr marL="457200" lvl="0" indent="-228600" algn="l" rtl="0">
              <a:lnSpc>
                <a:spcPct val="100000"/>
              </a:lnSpc>
              <a:spcBef>
                <a:spcPts val="0"/>
              </a:spcBef>
              <a:spcAft>
                <a:spcPts val="0"/>
              </a:spcAft>
              <a:buClr>
                <a:schemeClr val="dk1"/>
              </a:buClr>
              <a:buSzPts val="1100"/>
              <a:buFont typeface="Arial"/>
              <a:buNone/>
            </a:pPr>
            <a:endParaRPr sz="1200" dirty="0"/>
          </a:p>
          <a:p>
            <a:pPr marL="457200" lvl="0" indent="-228600" algn="l" rtl="0">
              <a:lnSpc>
                <a:spcPct val="100000"/>
              </a:lnSpc>
              <a:spcBef>
                <a:spcPts val="0"/>
              </a:spcBef>
              <a:spcAft>
                <a:spcPts val="0"/>
              </a:spcAft>
              <a:buClr>
                <a:schemeClr val="dk1"/>
              </a:buClr>
              <a:buSzPts val="1100"/>
              <a:buFont typeface="Arial"/>
              <a:buNone/>
            </a:pPr>
            <a:r>
              <a:rPr lang="nl-NL" sz="1200" dirty="0"/>
              <a:t>- </a:t>
            </a:r>
            <a:r>
              <a:rPr lang="nl-NL" sz="1200" dirty="0" err="1"/>
              <a:t>Infections</a:t>
            </a:r>
            <a:r>
              <a:rPr lang="nl-NL" sz="1200" dirty="0"/>
              <a:t> </a:t>
            </a:r>
            <a:r>
              <a:rPr lang="nl-NL" sz="1200" dirty="0" err="1"/>
              <a:t>transmitted</a:t>
            </a:r>
            <a:r>
              <a:rPr lang="nl-NL" sz="1200" dirty="0"/>
              <a:t> </a:t>
            </a:r>
            <a:r>
              <a:rPr lang="nl-NL" sz="1200" dirty="0" err="1"/>
              <a:t>by</a:t>
            </a:r>
            <a:r>
              <a:rPr lang="nl-NL" sz="1200" dirty="0"/>
              <a:t> insect </a:t>
            </a:r>
            <a:r>
              <a:rPr lang="nl-NL" sz="1200" dirty="0" err="1"/>
              <a:t>vectors</a:t>
            </a:r>
            <a:r>
              <a:rPr lang="nl-NL" sz="1200" dirty="0"/>
              <a:t> are </a:t>
            </a:r>
            <a:r>
              <a:rPr lang="nl-NL" sz="1200" dirty="0" err="1"/>
              <a:t>strongly</a:t>
            </a:r>
            <a:r>
              <a:rPr lang="nl-NL" sz="1200" dirty="0"/>
              <a:t> </a:t>
            </a:r>
            <a:r>
              <a:rPr lang="nl-NL" sz="1200" dirty="0" err="1"/>
              <a:t>affected</a:t>
            </a:r>
            <a:r>
              <a:rPr lang="nl-NL" sz="1200" dirty="0"/>
              <a:t> </a:t>
            </a:r>
            <a:r>
              <a:rPr lang="nl-NL" sz="1200" dirty="0" err="1"/>
              <a:t>by</a:t>
            </a:r>
            <a:r>
              <a:rPr lang="nl-NL" sz="1200" dirty="0"/>
              <a:t> </a:t>
            </a:r>
            <a:r>
              <a:rPr lang="nl-NL" sz="1200" dirty="0" err="1"/>
              <a:t>climate</a:t>
            </a:r>
            <a:r>
              <a:rPr lang="nl-NL" sz="1200" dirty="0"/>
              <a:t> </a:t>
            </a:r>
            <a:r>
              <a:rPr lang="nl-NL" sz="1200" dirty="0" err="1"/>
              <a:t>sentitive</a:t>
            </a:r>
            <a:r>
              <a:rPr lang="nl-NL" sz="1200" dirty="0"/>
              <a:t> </a:t>
            </a:r>
            <a:r>
              <a:rPr lang="nl-NL" sz="1200" dirty="0" err="1"/>
              <a:t>weather</a:t>
            </a:r>
            <a:r>
              <a:rPr lang="nl-NL" sz="1200" dirty="0"/>
              <a:t> parameters </a:t>
            </a:r>
            <a:r>
              <a:rPr lang="nl-NL" sz="1200" dirty="0" err="1"/>
              <a:t>conditions</a:t>
            </a:r>
            <a:r>
              <a:rPr lang="nl-NL" sz="1200" dirty="0"/>
              <a:t> </a:t>
            </a:r>
            <a:r>
              <a:rPr lang="nl-NL" sz="1200" dirty="0" err="1"/>
              <a:t>such</a:t>
            </a:r>
            <a:r>
              <a:rPr lang="nl-NL" sz="1200" dirty="0"/>
              <a:t> as </a:t>
            </a:r>
            <a:r>
              <a:rPr lang="nl-NL" sz="1200" dirty="0" err="1"/>
              <a:t>temperature</a:t>
            </a:r>
            <a:r>
              <a:rPr lang="nl-NL" sz="1200" dirty="0"/>
              <a:t>, </a:t>
            </a:r>
            <a:r>
              <a:rPr lang="nl-NL" sz="1200" dirty="0" err="1"/>
              <a:t>rainfall</a:t>
            </a:r>
            <a:r>
              <a:rPr lang="nl-NL" sz="1200" dirty="0"/>
              <a:t> </a:t>
            </a:r>
            <a:r>
              <a:rPr lang="nl-NL" sz="1200" dirty="0" err="1"/>
              <a:t>and</a:t>
            </a:r>
            <a:r>
              <a:rPr lang="nl-NL" sz="1200" dirty="0"/>
              <a:t> </a:t>
            </a:r>
            <a:r>
              <a:rPr lang="nl-NL" sz="1200" dirty="0" err="1"/>
              <a:t>humidity</a:t>
            </a:r>
            <a:r>
              <a:rPr lang="nl-NL" sz="1200" dirty="0"/>
              <a:t>. These </a:t>
            </a:r>
            <a:r>
              <a:rPr lang="nl-NL" sz="1200" dirty="0" err="1"/>
              <a:t>diseases</a:t>
            </a:r>
            <a:r>
              <a:rPr lang="nl-NL" sz="1200" dirty="0"/>
              <a:t> </a:t>
            </a:r>
            <a:r>
              <a:rPr lang="nl-NL" sz="1200" dirty="0" err="1"/>
              <a:t>include</a:t>
            </a:r>
            <a:r>
              <a:rPr lang="nl-NL" sz="1200" dirty="0"/>
              <a:t> </a:t>
            </a:r>
            <a:r>
              <a:rPr lang="nl-NL" sz="1200" dirty="0" err="1"/>
              <a:t>some</a:t>
            </a:r>
            <a:r>
              <a:rPr lang="nl-NL" sz="1200" dirty="0"/>
              <a:t> of </a:t>
            </a:r>
            <a:r>
              <a:rPr lang="nl-NL" sz="1200" dirty="0" err="1"/>
              <a:t>the</a:t>
            </a:r>
            <a:r>
              <a:rPr lang="nl-NL" sz="1200" dirty="0"/>
              <a:t> most important </a:t>
            </a:r>
            <a:r>
              <a:rPr lang="nl-NL" sz="1200" dirty="0" err="1"/>
              <a:t>current</a:t>
            </a:r>
            <a:r>
              <a:rPr lang="nl-NL" sz="1200" dirty="0"/>
              <a:t> killers: malaria, dengue </a:t>
            </a:r>
            <a:r>
              <a:rPr lang="nl-NL" sz="1200" dirty="0" err="1"/>
              <a:t>fever</a:t>
            </a:r>
            <a:r>
              <a:rPr lang="nl-NL" sz="1200" dirty="0"/>
              <a:t> </a:t>
            </a:r>
            <a:r>
              <a:rPr lang="nl-NL" sz="1200" dirty="0" err="1"/>
              <a:t>and</a:t>
            </a:r>
            <a:r>
              <a:rPr lang="nl-NL" sz="1200" dirty="0"/>
              <a:t> </a:t>
            </a:r>
            <a:r>
              <a:rPr lang="nl-NL" sz="1200" dirty="0" err="1"/>
              <a:t>yellow</a:t>
            </a:r>
            <a:r>
              <a:rPr lang="nl-NL" sz="1200" dirty="0"/>
              <a:t> </a:t>
            </a:r>
            <a:r>
              <a:rPr lang="nl-NL" sz="1200" dirty="0" err="1"/>
              <a:t>fever</a:t>
            </a:r>
            <a:r>
              <a:rPr lang="nl-NL" sz="1200" dirty="0"/>
              <a:t>.</a:t>
            </a:r>
            <a:endParaRPr sz="1200" dirty="0"/>
          </a:p>
          <a:p>
            <a:pPr marL="457200" lvl="0" indent="-228600" algn="l" rtl="0">
              <a:lnSpc>
                <a:spcPct val="100000"/>
              </a:lnSpc>
              <a:spcBef>
                <a:spcPts val="0"/>
              </a:spcBef>
              <a:spcAft>
                <a:spcPts val="0"/>
              </a:spcAft>
              <a:buClr>
                <a:schemeClr val="dk1"/>
              </a:buClr>
              <a:buSzPts val="1100"/>
              <a:buFont typeface="Arial"/>
              <a:buNone/>
            </a:pPr>
            <a:r>
              <a:rPr lang="nl-NL" sz="1200" dirty="0"/>
              <a:t>- </a:t>
            </a:r>
            <a:r>
              <a:rPr lang="nl-NL" sz="1200" dirty="0" err="1"/>
              <a:t>Climate</a:t>
            </a:r>
            <a:r>
              <a:rPr lang="nl-NL" sz="1200" dirty="0"/>
              <a:t> change </a:t>
            </a:r>
            <a:r>
              <a:rPr lang="nl-NL" sz="1200" dirty="0" err="1"/>
              <a:t>may</a:t>
            </a:r>
            <a:r>
              <a:rPr lang="nl-NL" sz="1200" dirty="0"/>
              <a:t> change </a:t>
            </a:r>
            <a:r>
              <a:rPr lang="nl-NL" sz="1200" dirty="0" err="1"/>
              <a:t>the</a:t>
            </a:r>
            <a:r>
              <a:rPr lang="nl-NL" sz="1200" dirty="0"/>
              <a:t> </a:t>
            </a:r>
            <a:r>
              <a:rPr lang="nl-NL" sz="1200" dirty="0" err="1"/>
              <a:t>temporal</a:t>
            </a:r>
            <a:r>
              <a:rPr lang="nl-NL" sz="1200" dirty="0"/>
              <a:t> </a:t>
            </a:r>
            <a:r>
              <a:rPr lang="nl-NL" sz="1200" dirty="0" err="1"/>
              <a:t>and</a:t>
            </a:r>
            <a:r>
              <a:rPr lang="nl-NL" sz="1200" dirty="0"/>
              <a:t> </a:t>
            </a:r>
            <a:r>
              <a:rPr lang="nl-NL" sz="1200" dirty="0" err="1"/>
              <a:t>spatial</a:t>
            </a:r>
            <a:r>
              <a:rPr lang="nl-NL" sz="1200" dirty="0"/>
              <a:t> </a:t>
            </a:r>
            <a:r>
              <a:rPr lang="nl-NL" sz="1200" dirty="0" err="1"/>
              <a:t>patterns</a:t>
            </a:r>
            <a:r>
              <a:rPr lang="nl-NL" sz="1200" dirty="0"/>
              <a:t> of </a:t>
            </a:r>
            <a:r>
              <a:rPr lang="nl-NL" sz="1200" dirty="0" err="1"/>
              <a:t>many</a:t>
            </a:r>
            <a:r>
              <a:rPr lang="nl-NL" sz="1200" dirty="0"/>
              <a:t> vector-</a:t>
            </a:r>
            <a:r>
              <a:rPr lang="nl-NL" sz="1200" dirty="0" err="1"/>
              <a:t>borne</a:t>
            </a:r>
            <a:r>
              <a:rPr lang="nl-NL" sz="1200" dirty="0"/>
              <a:t> </a:t>
            </a:r>
            <a:r>
              <a:rPr lang="nl-NL" sz="1200" dirty="0" err="1"/>
              <a:t>diseases</a:t>
            </a:r>
            <a:r>
              <a:rPr lang="nl-NL" sz="1200" dirty="0"/>
              <a:t>. </a:t>
            </a:r>
            <a:r>
              <a:rPr lang="nl-NL" sz="1200" dirty="0" err="1"/>
              <a:t>This</a:t>
            </a:r>
            <a:r>
              <a:rPr lang="nl-NL" sz="1200" dirty="0"/>
              <a:t> means </a:t>
            </a:r>
            <a:r>
              <a:rPr lang="nl-NL" sz="1200" dirty="0" err="1"/>
              <a:t>that</a:t>
            </a:r>
            <a:r>
              <a:rPr lang="nl-NL" sz="1200" dirty="0"/>
              <a:t> </a:t>
            </a:r>
            <a:r>
              <a:rPr lang="nl-NL" sz="1200" dirty="0" err="1"/>
              <a:t>the</a:t>
            </a:r>
            <a:r>
              <a:rPr lang="nl-NL" sz="1200" dirty="0"/>
              <a:t> </a:t>
            </a:r>
            <a:r>
              <a:rPr lang="nl-NL" sz="1200" dirty="0" err="1"/>
              <a:t>geographical</a:t>
            </a:r>
            <a:r>
              <a:rPr lang="nl-NL" sz="1200" dirty="0"/>
              <a:t> </a:t>
            </a:r>
            <a:r>
              <a:rPr lang="nl-NL" sz="1200" dirty="0" err="1"/>
              <a:t>areas</a:t>
            </a:r>
            <a:r>
              <a:rPr lang="nl-NL" sz="1200" dirty="0"/>
              <a:t> </a:t>
            </a:r>
            <a:r>
              <a:rPr lang="nl-NL" sz="1200" dirty="0" err="1"/>
              <a:t>where</a:t>
            </a:r>
            <a:r>
              <a:rPr lang="nl-NL" sz="1200" dirty="0"/>
              <a:t> vector </a:t>
            </a:r>
            <a:r>
              <a:rPr lang="nl-NL" sz="1200" dirty="0" err="1"/>
              <a:t>borne</a:t>
            </a:r>
            <a:r>
              <a:rPr lang="nl-NL" sz="1200" dirty="0"/>
              <a:t> </a:t>
            </a:r>
            <a:r>
              <a:rPr lang="nl-NL" sz="1200" dirty="0" err="1"/>
              <a:t>diseases</a:t>
            </a:r>
            <a:r>
              <a:rPr lang="nl-NL" sz="1200" dirty="0"/>
              <a:t> </a:t>
            </a:r>
            <a:r>
              <a:rPr lang="nl-NL" sz="1200" dirty="0" err="1"/>
              <a:t>occur</a:t>
            </a:r>
            <a:r>
              <a:rPr lang="nl-NL" sz="1200" dirty="0"/>
              <a:t> are </a:t>
            </a:r>
            <a:r>
              <a:rPr lang="nl-NL" sz="1200" dirty="0" err="1"/>
              <a:t>expanding</a:t>
            </a:r>
            <a:r>
              <a:rPr lang="nl-NL" sz="1200" dirty="0"/>
              <a:t>, as new </a:t>
            </a:r>
            <a:r>
              <a:rPr lang="nl-NL" sz="1200" dirty="0" err="1"/>
              <a:t>areas</a:t>
            </a:r>
            <a:r>
              <a:rPr lang="nl-NL" sz="1200" dirty="0"/>
              <a:t> </a:t>
            </a:r>
            <a:r>
              <a:rPr lang="nl-NL" sz="1200" dirty="0" err="1"/>
              <a:t>become</a:t>
            </a:r>
            <a:r>
              <a:rPr lang="nl-NL" sz="1200" dirty="0"/>
              <a:t> </a:t>
            </a:r>
            <a:r>
              <a:rPr lang="nl-NL" sz="1200" dirty="0" err="1"/>
              <a:t>suitable</a:t>
            </a:r>
            <a:r>
              <a:rPr lang="nl-NL" sz="1200" dirty="0"/>
              <a:t> </a:t>
            </a:r>
            <a:r>
              <a:rPr lang="nl-NL" sz="1200" dirty="0" err="1"/>
              <a:t>for</a:t>
            </a:r>
            <a:r>
              <a:rPr lang="nl-NL" sz="1200" dirty="0"/>
              <a:t> </a:t>
            </a:r>
            <a:r>
              <a:rPr lang="nl-NL" sz="1200" dirty="0" err="1"/>
              <a:t>mosquito</a:t>
            </a:r>
            <a:r>
              <a:rPr lang="nl-NL" sz="1200" dirty="0"/>
              <a:t> development.</a:t>
            </a:r>
            <a:endParaRPr sz="1200" dirty="0"/>
          </a:p>
          <a:p>
            <a:pPr marL="457200" lvl="0" indent="-228600" algn="l" rtl="0">
              <a:lnSpc>
                <a:spcPct val="100000"/>
              </a:lnSpc>
              <a:spcBef>
                <a:spcPts val="0"/>
              </a:spcBef>
              <a:spcAft>
                <a:spcPts val="0"/>
              </a:spcAft>
              <a:buClr>
                <a:schemeClr val="dk1"/>
              </a:buClr>
              <a:buSzPts val="1100"/>
              <a:buFont typeface="Arial"/>
              <a:buNone/>
            </a:pPr>
            <a:r>
              <a:rPr lang="nl-NL" sz="1200" dirty="0"/>
              <a:t>- An </a:t>
            </a:r>
            <a:r>
              <a:rPr lang="nl-NL" sz="1200" dirty="0" err="1"/>
              <a:t>increase</a:t>
            </a:r>
            <a:r>
              <a:rPr lang="nl-NL" sz="1200" dirty="0"/>
              <a:t> in </a:t>
            </a:r>
            <a:r>
              <a:rPr lang="nl-NL" sz="1200" dirty="0" err="1"/>
              <a:t>temperature</a:t>
            </a:r>
            <a:r>
              <a:rPr lang="nl-NL" sz="1200" dirty="0"/>
              <a:t> </a:t>
            </a:r>
            <a:r>
              <a:rPr lang="nl-NL" sz="1200" dirty="0" err="1"/>
              <a:t>can</a:t>
            </a:r>
            <a:r>
              <a:rPr lang="nl-NL" sz="1200" dirty="0"/>
              <a:t> affect </a:t>
            </a:r>
            <a:r>
              <a:rPr lang="nl-NL" sz="1200" dirty="0" err="1"/>
              <a:t>mosquito</a:t>
            </a:r>
            <a:r>
              <a:rPr lang="nl-NL" sz="1200" dirty="0"/>
              <a:t> development. </a:t>
            </a:r>
            <a:r>
              <a:rPr lang="nl-NL" sz="1200" dirty="0" err="1"/>
              <a:t>This</a:t>
            </a:r>
            <a:r>
              <a:rPr lang="nl-NL" sz="1200" dirty="0"/>
              <a:t> is </a:t>
            </a:r>
            <a:r>
              <a:rPr lang="nl-NL" sz="1200" dirty="0" err="1"/>
              <a:t>particularly</a:t>
            </a:r>
            <a:r>
              <a:rPr lang="nl-NL" sz="1200" dirty="0"/>
              <a:t> </a:t>
            </a:r>
            <a:r>
              <a:rPr lang="nl-NL" sz="1200" dirty="0" err="1"/>
              <a:t>worrisome</a:t>
            </a:r>
            <a:r>
              <a:rPr lang="nl-NL" sz="1200" dirty="0"/>
              <a:t> </a:t>
            </a:r>
            <a:r>
              <a:rPr lang="nl-NL" sz="1200" dirty="0" err="1"/>
              <a:t>because</a:t>
            </a:r>
            <a:r>
              <a:rPr lang="nl-NL" sz="1200" dirty="0"/>
              <a:t> </a:t>
            </a:r>
            <a:r>
              <a:rPr lang="nl-NL" sz="1200" dirty="0" err="1"/>
              <a:t>the</a:t>
            </a:r>
            <a:r>
              <a:rPr lang="nl-NL" sz="1200" dirty="0"/>
              <a:t> </a:t>
            </a:r>
            <a:r>
              <a:rPr lang="nl-NL" sz="1200" dirty="0" err="1"/>
              <a:t>populations</a:t>
            </a:r>
            <a:r>
              <a:rPr lang="nl-NL" sz="1200" dirty="0"/>
              <a:t> </a:t>
            </a:r>
            <a:r>
              <a:rPr lang="nl-NL" sz="1200" dirty="0" err="1"/>
              <a:t>that</a:t>
            </a:r>
            <a:r>
              <a:rPr lang="nl-NL" sz="1200" dirty="0"/>
              <a:t> are </a:t>
            </a:r>
            <a:r>
              <a:rPr lang="nl-NL" sz="1200" dirty="0" err="1"/>
              <a:t>newly</a:t>
            </a:r>
            <a:r>
              <a:rPr lang="nl-NL" sz="1200" dirty="0"/>
              <a:t> </a:t>
            </a:r>
            <a:r>
              <a:rPr lang="nl-NL" sz="1200" dirty="0" err="1"/>
              <a:t>exposed</a:t>
            </a:r>
            <a:r>
              <a:rPr lang="nl-NL" sz="1200" dirty="0"/>
              <a:t> </a:t>
            </a:r>
            <a:r>
              <a:rPr lang="nl-NL" sz="1200" dirty="0" err="1"/>
              <a:t>to</a:t>
            </a:r>
            <a:r>
              <a:rPr lang="nl-NL" sz="1200" dirty="0"/>
              <a:t> </a:t>
            </a:r>
            <a:r>
              <a:rPr lang="nl-NL" sz="1200" dirty="0" err="1"/>
              <a:t>an</a:t>
            </a:r>
            <a:r>
              <a:rPr lang="nl-NL" sz="1200" dirty="0"/>
              <a:t> </a:t>
            </a:r>
            <a:r>
              <a:rPr lang="nl-NL" sz="1200" dirty="0" err="1"/>
              <a:t>infectious</a:t>
            </a:r>
            <a:r>
              <a:rPr lang="nl-NL" sz="1200" dirty="0"/>
              <a:t> </a:t>
            </a:r>
            <a:r>
              <a:rPr lang="nl-NL" sz="1200" dirty="0" err="1"/>
              <a:t>disease</a:t>
            </a:r>
            <a:r>
              <a:rPr lang="nl-NL" sz="1200" dirty="0"/>
              <a:t> </a:t>
            </a:r>
            <a:r>
              <a:rPr lang="nl-NL" sz="1200" dirty="0" err="1"/>
              <a:t>may</a:t>
            </a:r>
            <a:r>
              <a:rPr lang="nl-NL" sz="1200" dirty="0"/>
              <a:t> </a:t>
            </a:r>
            <a:r>
              <a:rPr lang="nl-NL" sz="1200" dirty="0" err="1"/>
              <a:t>lack</a:t>
            </a:r>
            <a:r>
              <a:rPr lang="nl-NL" sz="1200" dirty="0"/>
              <a:t> </a:t>
            </a:r>
            <a:r>
              <a:rPr lang="nl-NL" sz="1200" dirty="0" err="1"/>
              <a:t>immunity</a:t>
            </a:r>
            <a:r>
              <a:rPr lang="nl-NL" sz="1200" dirty="0"/>
              <a:t> </a:t>
            </a:r>
            <a:r>
              <a:rPr lang="nl-NL" sz="1200" dirty="0" err="1"/>
              <a:t>to</a:t>
            </a:r>
            <a:r>
              <a:rPr lang="nl-NL" sz="1200" dirty="0"/>
              <a:t> </a:t>
            </a:r>
            <a:r>
              <a:rPr lang="nl-NL" sz="1200" dirty="0" err="1"/>
              <a:t>that</a:t>
            </a:r>
            <a:r>
              <a:rPr lang="nl-NL" sz="1200" dirty="0"/>
              <a:t> </a:t>
            </a:r>
            <a:r>
              <a:rPr lang="nl-NL" sz="1200" dirty="0" err="1"/>
              <a:t>disease</a:t>
            </a:r>
            <a:r>
              <a:rPr lang="nl-NL" sz="1200" dirty="0"/>
              <a:t> </a:t>
            </a:r>
            <a:r>
              <a:rPr lang="nl-NL" sz="1200" dirty="0" err="1"/>
              <a:t>which</a:t>
            </a:r>
            <a:r>
              <a:rPr lang="nl-NL" sz="1200" dirty="0"/>
              <a:t> </a:t>
            </a:r>
            <a:r>
              <a:rPr lang="nl-NL" sz="1200" dirty="0" err="1"/>
              <a:t>could</a:t>
            </a:r>
            <a:r>
              <a:rPr lang="nl-NL" sz="1200" dirty="0"/>
              <a:t> </a:t>
            </a:r>
            <a:r>
              <a:rPr lang="nl-NL" sz="1200" dirty="0" err="1"/>
              <a:t>result</a:t>
            </a:r>
            <a:r>
              <a:rPr lang="nl-NL" sz="1200" dirty="0"/>
              <a:t> in </a:t>
            </a:r>
            <a:r>
              <a:rPr lang="nl-NL" sz="1200" dirty="0" err="1"/>
              <a:t>larger</a:t>
            </a:r>
            <a:r>
              <a:rPr lang="nl-NL" sz="1200" dirty="0"/>
              <a:t> </a:t>
            </a:r>
            <a:r>
              <a:rPr lang="nl-NL" sz="1200" dirty="0" err="1"/>
              <a:t>and</a:t>
            </a:r>
            <a:r>
              <a:rPr lang="nl-NL" sz="1200" dirty="0"/>
              <a:t>/or more severe </a:t>
            </a:r>
            <a:r>
              <a:rPr lang="nl-NL" sz="1200" dirty="0" err="1"/>
              <a:t>outbreaks</a:t>
            </a:r>
            <a:r>
              <a:rPr lang="nl-NL" sz="1200" dirty="0"/>
              <a:t>.</a:t>
            </a:r>
            <a:endParaRPr sz="1200" dirty="0"/>
          </a:p>
          <a:p>
            <a:pPr marL="457200" lvl="0" indent="-228600" algn="l" rtl="0">
              <a:lnSpc>
                <a:spcPct val="100000"/>
              </a:lnSpc>
              <a:spcBef>
                <a:spcPts val="0"/>
              </a:spcBef>
              <a:spcAft>
                <a:spcPts val="0"/>
              </a:spcAft>
              <a:buClr>
                <a:schemeClr val="dk1"/>
              </a:buClr>
              <a:buSzPts val="1100"/>
              <a:buFont typeface="Arial"/>
              <a:buNone/>
            </a:pPr>
            <a:r>
              <a:rPr lang="nl-NL" sz="1200" dirty="0"/>
              <a:t>- An </a:t>
            </a:r>
            <a:r>
              <a:rPr lang="nl-NL" sz="1200" dirty="0" err="1"/>
              <a:t>increase</a:t>
            </a:r>
            <a:r>
              <a:rPr lang="nl-NL" sz="1200" dirty="0"/>
              <a:t> in </a:t>
            </a:r>
            <a:r>
              <a:rPr lang="nl-NL" sz="1200" dirty="0" err="1"/>
              <a:t>temperature</a:t>
            </a:r>
            <a:r>
              <a:rPr lang="nl-NL" sz="1200" dirty="0"/>
              <a:t> </a:t>
            </a:r>
            <a:r>
              <a:rPr lang="nl-NL" sz="1200" dirty="0" err="1"/>
              <a:t>can</a:t>
            </a:r>
            <a:r>
              <a:rPr lang="nl-NL" sz="1200" dirty="0"/>
              <a:t> </a:t>
            </a:r>
            <a:r>
              <a:rPr lang="nl-NL" sz="1200" dirty="0" err="1"/>
              <a:t>increase</a:t>
            </a:r>
            <a:r>
              <a:rPr lang="nl-NL" sz="1200" dirty="0"/>
              <a:t> vector development </a:t>
            </a:r>
            <a:r>
              <a:rPr lang="nl-NL" sz="1200" dirty="0" err="1"/>
              <a:t>and</a:t>
            </a:r>
            <a:r>
              <a:rPr lang="nl-NL" sz="1200" dirty="0"/>
              <a:t> </a:t>
            </a:r>
            <a:r>
              <a:rPr lang="nl-NL" sz="1200" dirty="0" err="1"/>
              <a:t>behaviour</a:t>
            </a:r>
            <a:r>
              <a:rPr lang="nl-NL" sz="1200" dirty="0"/>
              <a:t>: </a:t>
            </a:r>
            <a:r>
              <a:rPr lang="nl-NL" sz="1200" dirty="0" err="1"/>
              <a:t>mosquitoes</a:t>
            </a:r>
            <a:r>
              <a:rPr lang="nl-NL" sz="1200" dirty="0"/>
              <a:t> </a:t>
            </a:r>
            <a:r>
              <a:rPr lang="nl-NL" sz="1200" dirty="0" err="1"/>
              <a:t>could</a:t>
            </a:r>
            <a:r>
              <a:rPr lang="nl-NL" sz="1200" dirty="0"/>
              <a:t> </a:t>
            </a:r>
            <a:r>
              <a:rPr lang="nl-NL" sz="1200" dirty="0" err="1"/>
              <a:t>develop</a:t>
            </a:r>
            <a:r>
              <a:rPr lang="nl-NL" sz="1200" dirty="0"/>
              <a:t> </a:t>
            </a:r>
            <a:r>
              <a:rPr lang="nl-NL" sz="1200" dirty="0" err="1"/>
              <a:t>faster</a:t>
            </a:r>
            <a:r>
              <a:rPr lang="nl-NL" sz="1200" dirty="0"/>
              <a:t>, </a:t>
            </a:r>
            <a:r>
              <a:rPr lang="nl-NL" sz="1200" dirty="0" err="1"/>
              <a:t>fly</a:t>
            </a:r>
            <a:r>
              <a:rPr lang="nl-NL" sz="1200" dirty="0"/>
              <a:t> </a:t>
            </a:r>
            <a:r>
              <a:rPr lang="nl-NL" sz="1200" dirty="0" err="1"/>
              <a:t>further</a:t>
            </a:r>
            <a:r>
              <a:rPr lang="nl-NL" sz="1200" dirty="0"/>
              <a:t>, </a:t>
            </a:r>
            <a:r>
              <a:rPr lang="nl-NL" sz="1200" dirty="0" err="1"/>
              <a:t>survive</a:t>
            </a:r>
            <a:r>
              <a:rPr lang="nl-NL" sz="1200" dirty="0"/>
              <a:t> </a:t>
            </a:r>
            <a:r>
              <a:rPr lang="nl-NL" sz="1200" dirty="0" err="1"/>
              <a:t>longer</a:t>
            </a:r>
            <a:r>
              <a:rPr lang="nl-NL" sz="1200" dirty="0"/>
              <a:t> </a:t>
            </a:r>
            <a:r>
              <a:rPr lang="nl-NL" sz="1200" dirty="0" err="1"/>
              <a:t>and</a:t>
            </a:r>
            <a:r>
              <a:rPr lang="nl-NL" sz="1200" dirty="0"/>
              <a:t> </a:t>
            </a:r>
            <a:r>
              <a:rPr lang="nl-NL" sz="1200" dirty="0" err="1"/>
              <a:t>bite</a:t>
            </a:r>
            <a:r>
              <a:rPr lang="nl-NL" sz="1200" dirty="0"/>
              <a:t> more. High </a:t>
            </a:r>
            <a:r>
              <a:rPr lang="nl-NL" sz="1200" dirty="0" err="1"/>
              <a:t>temperatures</a:t>
            </a:r>
            <a:r>
              <a:rPr lang="nl-NL" sz="1200" dirty="0"/>
              <a:t> </a:t>
            </a:r>
            <a:r>
              <a:rPr lang="nl-NL" sz="1200" dirty="0" err="1"/>
              <a:t>can</a:t>
            </a:r>
            <a:r>
              <a:rPr lang="nl-NL" sz="1200" dirty="0"/>
              <a:t> </a:t>
            </a:r>
            <a:r>
              <a:rPr lang="nl-NL" sz="1200" dirty="0" err="1"/>
              <a:t>also</a:t>
            </a:r>
            <a:r>
              <a:rPr lang="nl-NL" sz="1200" dirty="0"/>
              <a:t> </a:t>
            </a:r>
            <a:r>
              <a:rPr lang="nl-NL" sz="1200" dirty="0" err="1"/>
              <a:t>increase</a:t>
            </a:r>
            <a:r>
              <a:rPr lang="nl-NL" sz="1200" dirty="0"/>
              <a:t> </a:t>
            </a:r>
            <a:r>
              <a:rPr lang="nl-NL" sz="1200" dirty="0" err="1"/>
              <a:t>mosquito</a:t>
            </a:r>
            <a:r>
              <a:rPr lang="nl-NL" sz="1200" dirty="0"/>
              <a:t> </a:t>
            </a:r>
            <a:r>
              <a:rPr lang="nl-NL" sz="1200" dirty="0" err="1"/>
              <a:t>mortality</a:t>
            </a:r>
            <a:r>
              <a:rPr lang="nl-NL" sz="1200" dirty="0"/>
              <a:t> as </a:t>
            </a:r>
            <a:r>
              <a:rPr lang="nl-NL" sz="1200" dirty="0" err="1"/>
              <a:t>mosquitoes</a:t>
            </a:r>
            <a:r>
              <a:rPr lang="nl-NL" sz="1200" dirty="0"/>
              <a:t> live </a:t>
            </a:r>
            <a:r>
              <a:rPr lang="nl-NL" sz="1200" dirty="0" err="1"/>
              <a:t>shorter</a:t>
            </a:r>
            <a:r>
              <a:rPr lang="nl-NL" sz="1200" dirty="0"/>
              <a:t> </a:t>
            </a:r>
            <a:r>
              <a:rPr lang="nl-NL" sz="1200" dirty="0" err="1"/>
              <a:t>times</a:t>
            </a:r>
            <a:r>
              <a:rPr lang="nl-NL" sz="1200" dirty="0"/>
              <a:t> at </a:t>
            </a:r>
            <a:r>
              <a:rPr lang="nl-NL" sz="1200" dirty="0" err="1"/>
              <a:t>significantly</a:t>
            </a:r>
            <a:r>
              <a:rPr lang="nl-NL" sz="1200" dirty="0"/>
              <a:t> </a:t>
            </a:r>
            <a:r>
              <a:rPr lang="nl-NL" sz="1200" dirty="0" err="1"/>
              <a:t>higher</a:t>
            </a:r>
            <a:r>
              <a:rPr lang="nl-NL" sz="1200" dirty="0"/>
              <a:t> </a:t>
            </a:r>
            <a:r>
              <a:rPr lang="nl-NL" sz="1200" dirty="0" err="1"/>
              <a:t>temperatures</a:t>
            </a:r>
            <a:r>
              <a:rPr lang="nl-NL" sz="1200" dirty="0"/>
              <a:t>. </a:t>
            </a:r>
            <a:r>
              <a:rPr lang="nl-NL" sz="1200" dirty="0" err="1"/>
              <a:t>However</a:t>
            </a:r>
            <a:r>
              <a:rPr lang="nl-NL" sz="1200" dirty="0"/>
              <a:t>, </a:t>
            </a:r>
            <a:r>
              <a:rPr lang="nl-NL" sz="1200" dirty="0" err="1"/>
              <a:t>the</a:t>
            </a:r>
            <a:r>
              <a:rPr lang="nl-NL" sz="1200" dirty="0"/>
              <a:t> vast </a:t>
            </a:r>
            <a:r>
              <a:rPr lang="nl-NL" sz="1200" dirty="0" err="1"/>
              <a:t>majority</a:t>
            </a:r>
            <a:r>
              <a:rPr lang="nl-NL" sz="1200" dirty="0"/>
              <a:t> of </a:t>
            </a:r>
            <a:r>
              <a:rPr lang="nl-NL" sz="1200" dirty="0" err="1"/>
              <a:t>those</a:t>
            </a:r>
            <a:r>
              <a:rPr lang="nl-NL" sz="1200" dirty="0"/>
              <a:t> changes </a:t>
            </a:r>
            <a:r>
              <a:rPr lang="nl-NL" sz="1200" dirty="0" err="1"/>
              <a:t>allow</a:t>
            </a:r>
            <a:r>
              <a:rPr lang="nl-NL" sz="1200" dirty="0"/>
              <a:t> </a:t>
            </a:r>
            <a:r>
              <a:rPr lang="nl-NL" sz="1200" dirty="0" err="1"/>
              <a:t>mosquitoes</a:t>
            </a:r>
            <a:r>
              <a:rPr lang="nl-NL" sz="1200" dirty="0"/>
              <a:t> </a:t>
            </a:r>
            <a:r>
              <a:rPr lang="nl-NL" sz="1200" dirty="0" err="1"/>
              <a:t>to</a:t>
            </a:r>
            <a:r>
              <a:rPr lang="nl-NL" sz="1200" dirty="0"/>
              <a:t> </a:t>
            </a:r>
            <a:r>
              <a:rPr lang="nl-NL" sz="1200" dirty="0" err="1"/>
              <a:t>be</a:t>
            </a:r>
            <a:r>
              <a:rPr lang="nl-NL" sz="1200" dirty="0"/>
              <a:t> more </a:t>
            </a:r>
            <a:r>
              <a:rPr lang="nl-NL" sz="1200" dirty="0" err="1"/>
              <a:t>effective</a:t>
            </a:r>
            <a:r>
              <a:rPr lang="nl-NL" sz="1200" dirty="0"/>
              <a:t> </a:t>
            </a:r>
            <a:r>
              <a:rPr lang="nl-NL" sz="1200" dirty="0" err="1"/>
              <a:t>vectors</a:t>
            </a:r>
            <a:r>
              <a:rPr lang="nl-NL" sz="1200" dirty="0"/>
              <a:t>.</a:t>
            </a:r>
            <a:endParaRPr sz="1200" dirty="0"/>
          </a:p>
          <a:p>
            <a:pPr marL="457200" lvl="0" indent="-228600" algn="l" rtl="0">
              <a:lnSpc>
                <a:spcPct val="100000"/>
              </a:lnSpc>
              <a:spcBef>
                <a:spcPts val="0"/>
              </a:spcBef>
              <a:spcAft>
                <a:spcPts val="0"/>
              </a:spcAft>
              <a:buClr>
                <a:schemeClr val="dk1"/>
              </a:buClr>
              <a:buSzPts val="1100"/>
              <a:buFont typeface="Arial"/>
              <a:buNone/>
            </a:pPr>
            <a:endParaRPr sz="1200" dirty="0"/>
          </a:p>
          <a:p>
            <a:pPr marL="457200" lvl="0" indent="-228600" algn="l" rtl="0">
              <a:lnSpc>
                <a:spcPct val="100000"/>
              </a:lnSpc>
              <a:spcBef>
                <a:spcPts val="0"/>
              </a:spcBef>
              <a:spcAft>
                <a:spcPts val="0"/>
              </a:spcAft>
              <a:buClr>
                <a:schemeClr val="dk1"/>
              </a:buClr>
              <a:buSzPts val="1100"/>
              <a:buFont typeface="Arial"/>
              <a:buNone/>
            </a:pPr>
            <a:r>
              <a:rPr lang="nl-NL" sz="1200" dirty="0" err="1"/>
              <a:t>Interaction</a:t>
            </a:r>
            <a:r>
              <a:rPr lang="nl-NL" sz="1200" dirty="0"/>
              <a:t>: </a:t>
            </a:r>
            <a:r>
              <a:rPr lang="nl-NL" sz="1200" dirty="0" err="1"/>
              <a:t>Any</a:t>
            </a:r>
            <a:r>
              <a:rPr lang="nl-NL" sz="1200" dirty="0"/>
              <a:t> </a:t>
            </a:r>
            <a:r>
              <a:rPr lang="nl-NL" sz="1200" dirty="0" err="1"/>
              <a:t>guesses</a:t>
            </a:r>
            <a:r>
              <a:rPr lang="nl-NL" sz="1200" dirty="0"/>
              <a:t> on </a:t>
            </a:r>
            <a:r>
              <a:rPr lang="nl-NL" sz="1200" dirty="0" err="1"/>
              <a:t>which</a:t>
            </a:r>
            <a:r>
              <a:rPr lang="nl-NL" sz="1200" dirty="0"/>
              <a:t> vector-</a:t>
            </a:r>
            <a:r>
              <a:rPr lang="nl-NL" sz="1200" dirty="0" err="1"/>
              <a:t>borne</a:t>
            </a:r>
            <a:r>
              <a:rPr lang="nl-NL" sz="1200" dirty="0"/>
              <a:t> </a:t>
            </a:r>
            <a:r>
              <a:rPr lang="nl-NL" sz="1200" dirty="0" err="1"/>
              <a:t>disease</a:t>
            </a:r>
            <a:r>
              <a:rPr lang="nl-NL" sz="1200" dirty="0"/>
              <a:t> </a:t>
            </a:r>
            <a:r>
              <a:rPr lang="nl-NL" sz="1200" dirty="0" err="1"/>
              <a:t>will</a:t>
            </a:r>
            <a:r>
              <a:rPr lang="nl-NL" sz="1200" dirty="0"/>
              <a:t> </a:t>
            </a:r>
            <a:r>
              <a:rPr lang="nl-NL" sz="1200" dirty="0" err="1"/>
              <a:t>be</a:t>
            </a:r>
            <a:r>
              <a:rPr lang="nl-NL" sz="1200" dirty="0"/>
              <a:t> most </a:t>
            </a:r>
            <a:r>
              <a:rPr lang="nl-NL" sz="1200" dirty="0" err="1"/>
              <a:t>affected</a:t>
            </a:r>
            <a:r>
              <a:rPr lang="nl-NL" sz="1200" dirty="0"/>
              <a:t> </a:t>
            </a:r>
            <a:r>
              <a:rPr lang="nl-NL" sz="1200" dirty="0" err="1"/>
              <a:t>by</a:t>
            </a:r>
            <a:r>
              <a:rPr lang="nl-NL" sz="1200" dirty="0"/>
              <a:t> </a:t>
            </a:r>
            <a:r>
              <a:rPr lang="nl-NL" sz="1200" dirty="0" err="1"/>
              <a:t>climate</a:t>
            </a:r>
            <a:r>
              <a:rPr lang="nl-NL" sz="1200" dirty="0"/>
              <a:t> change?</a:t>
            </a:r>
            <a:endParaRPr sz="1200" dirty="0"/>
          </a:p>
          <a:p>
            <a:pPr marL="457200" lvl="0" indent="-228600" algn="l" rtl="0">
              <a:lnSpc>
                <a:spcPct val="100000"/>
              </a:lnSpc>
              <a:spcBef>
                <a:spcPts val="0"/>
              </a:spcBef>
              <a:spcAft>
                <a:spcPts val="0"/>
              </a:spcAft>
              <a:buSzPts val="1100"/>
              <a:buNone/>
            </a:pPr>
            <a:r>
              <a:rPr lang="nl-NL" sz="1200" dirty="0"/>
              <a:t>- "Malaria </a:t>
            </a:r>
            <a:r>
              <a:rPr lang="nl-NL" sz="1200" dirty="0" err="1"/>
              <a:t>seems</a:t>
            </a:r>
            <a:r>
              <a:rPr lang="nl-NL" sz="1200" dirty="0"/>
              <a:t> </a:t>
            </a:r>
            <a:r>
              <a:rPr lang="nl-NL" sz="1200" dirty="0" err="1"/>
              <a:t>likely</a:t>
            </a:r>
            <a:r>
              <a:rPr lang="nl-NL" sz="1200" dirty="0"/>
              <a:t> </a:t>
            </a:r>
            <a:r>
              <a:rPr lang="nl-NL" sz="1200" dirty="0" err="1"/>
              <a:t>to</a:t>
            </a:r>
            <a:r>
              <a:rPr lang="nl-NL" sz="1200" dirty="0"/>
              <a:t> </a:t>
            </a:r>
            <a:r>
              <a:rPr lang="nl-NL" sz="1200" dirty="0" err="1"/>
              <a:t>be</a:t>
            </a:r>
            <a:r>
              <a:rPr lang="nl-NL" sz="1200" dirty="0"/>
              <a:t> </a:t>
            </a:r>
            <a:r>
              <a:rPr lang="nl-NL" sz="1200" dirty="0" err="1"/>
              <a:t>the</a:t>
            </a:r>
            <a:r>
              <a:rPr lang="nl-NL" sz="1200" dirty="0"/>
              <a:t> vector-</a:t>
            </a:r>
            <a:r>
              <a:rPr lang="nl-NL" sz="1200" dirty="0" err="1"/>
              <a:t>borne</a:t>
            </a:r>
            <a:r>
              <a:rPr lang="nl-NL" sz="1200" dirty="0"/>
              <a:t> </a:t>
            </a:r>
            <a:r>
              <a:rPr lang="nl-NL" sz="1200" dirty="0" err="1"/>
              <a:t>disease</a:t>
            </a:r>
            <a:r>
              <a:rPr lang="nl-NL" sz="1200" dirty="0"/>
              <a:t> most </a:t>
            </a:r>
            <a:r>
              <a:rPr lang="nl-NL" sz="1200" dirty="0" err="1"/>
              <a:t>sensitive</a:t>
            </a:r>
            <a:r>
              <a:rPr lang="nl-NL" sz="1200" dirty="0"/>
              <a:t> </a:t>
            </a:r>
            <a:r>
              <a:rPr lang="nl-NL" sz="1200" dirty="0" err="1"/>
              <a:t>to</a:t>
            </a:r>
            <a:r>
              <a:rPr lang="nl-NL" sz="1200" dirty="0"/>
              <a:t> long-term </a:t>
            </a:r>
            <a:r>
              <a:rPr lang="nl-NL" sz="1200" dirty="0" err="1"/>
              <a:t>climate</a:t>
            </a:r>
            <a:r>
              <a:rPr lang="nl-NL" sz="1200" dirty="0"/>
              <a:t> change as </a:t>
            </a:r>
            <a:r>
              <a:rPr lang="nl-NL" sz="1200" dirty="0" err="1"/>
              <a:t>increased</a:t>
            </a:r>
            <a:r>
              <a:rPr lang="nl-NL" sz="1200" dirty="0"/>
              <a:t> </a:t>
            </a:r>
            <a:r>
              <a:rPr lang="nl-NL" sz="1200" dirty="0" err="1"/>
              <a:t>rainfall</a:t>
            </a:r>
            <a:r>
              <a:rPr lang="nl-NL" sz="1200" dirty="0"/>
              <a:t>, </a:t>
            </a:r>
            <a:r>
              <a:rPr lang="nl-NL" sz="1200" dirty="0" err="1"/>
              <a:t>humidity</a:t>
            </a:r>
            <a:r>
              <a:rPr lang="nl-NL" sz="1200" dirty="0"/>
              <a:t> </a:t>
            </a:r>
            <a:r>
              <a:rPr lang="nl-NL" sz="1200" dirty="0" err="1"/>
              <a:t>and</a:t>
            </a:r>
            <a:r>
              <a:rPr lang="nl-NL" sz="1200" dirty="0"/>
              <a:t> </a:t>
            </a:r>
            <a:r>
              <a:rPr lang="nl-NL" sz="1200" dirty="0" err="1"/>
              <a:t>temperature</a:t>
            </a:r>
            <a:r>
              <a:rPr lang="nl-NL" sz="1200" dirty="0"/>
              <a:t> </a:t>
            </a:r>
            <a:r>
              <a:rPr lang="nl-NL" sz="1200" dirty="0" err="1"/>
              <a:t>can</a:t>
            </a:r>
            <a:r>
              <a:rPr lang="nl-NL" sz="1200" dirty="0"/>
              <a:t> </a:t>
            </a:r>
            <a:r>
              <a:rPr lang="nl-NL" sz="1200" dirty="0" err="1"/>
              <a:t>enhance</a:t>
            </a:r>
            <a:r>
              <a:rPr lang="nl-NL" sz="1200" dirty="0"/>
              <a:t> </a:t>
            </a:r>
            <a:r>
              <a:rPr lang="nl-NL" sz="1200" dirty="0" err="1"/>
              <a:t>mosquito</a:t>
            </a:r>
            <a:r>
              <a:rPr lang="nl-NL" sz="1200" dirty="0"/>
              <a:t> </a:t>
            </a:r>
            <a:r>
              <a:rPr lang="nl-NL" sz="1200" dirty="0" err="1"/>
              <a:t>breeding</a:t>
            </a:r>
            <a:r>
              <a:rPr lang="nl-NL" sz="1200" dirty="0"/>
              <a:t> </a:t>
            </a:r>
            <a:r>
              <a:rPr lang="nl-NL" sz="1200" dirty="0" err="1"/>
              <a:t>and</a:t>
            </a:r>
            <a:r>
              <a:rPr lang="nl-NL" sz="1200" dirty="0"/>
              <a:t> survival" (WHO).</a:t>
            </a:r>
            <a:endParaRPr sz="1200" dirty="0"/>
          </a:p>
          <a:p>
            <a:pPr marL="457200" lvl="0" indent="-228600" algn="l" rtl="0">
              <a:lnSpc>
                <a:spcPct val="100000"/>
              </a:lnSpc>
              <a:spcBef>
                <a:spcPts val="0"/>
              </a:spcBef>
              <a:spcAft>
                <a:spcPts val="0"/>
              </a:spcAft>
              <a:buClr>
                <a:schemeClr val="dk1"/>
              </a:buClr>
              <a:buSzPts val="1100"/>
              <a:buFont typeface="Arial"/>
              <a:buNone/>
            </a:pPr>
            <a:endParaRPr sz="1200" dirty="0"/>
          </a:p>
          <a:p>
            <a:pPr marL="457200" lvl="0" indent="-228600" algn="l" rtl="0">
              <a:lnSpc>
                <a:spcPct val="100000"/>
              </a:lnSpc>
              <a:spcBef>
                <a:spcPts val="0"/>
              </a:spcBef>
              <a:spcAft>
                <a:spcPts val="0"/>
              </a:spcAft>
              <a:buClr>
                <a:schemeClr val="dk1"/>
              </a:buClr>
              <a:buSzPts val="1100"/>
              <a:buFont typeface="Arial"/>
              <a:buNone/>
            </a:pPr>
            <a:endParaRPr sz="1200" dirty="0"/>
          </a:p>
          <a:p>
            <a:pPr marL="457200" lvl="0" indent="-228600" algn="l" rtl="0">
              <a:lnSpc>
                <a:spcPct val="100000"/>
              </a:lnSpc>
              <a:spcBef>
                <a:spcPts val="0"/>
              </a:spcBef>
              <a:spcAft>
                <a:spcPts val="0"/>
              </a:spcAft>
              <a:buSzPts val="1400"/>
              <a:buNone/>
            </a:pPr>
            <a:endParaRPr sz="1200" dirty="0"/>
          </a:p>
        </p:txBody>
      </p:sp>
      <p:sp>
        <p:nvSpPr>
          <p:cNvPr id="184" name="Google Shape;184;p22: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marR="0" lvl="0" indent="0" algn="l" rtl="0">
              <a:lnSpc>
                <a:spcPct val="100000"/>
              </a:lnSpc>
              <a:spcBef>
                <a:spcPts val="0"/>
              </a:spcBef>
              <a:spcAft>
                <a:spcPts val="0"/>
              </a:spcAft>
              <a:buSzPts val="2300"/>
              <a:buNone/>
            </a:pPr>
            <a:fld id="{00000000-1234-1234-1234-123412341234}" type="slidenum">
              <a:rPr lang="nl-NL" sz="2300" b="0" i="0" u="none" strike="noStrike" cap="none">
                <a:solidFill>
                  <a:schemeClr val="dk1"/>
                </a:solidFill>
                <a:latin typeface="Arial"/>
                <a:ea typeface="Arial"/>
                <a:cs typeface="Arial"/>
                <a:sym typeface="Arial"/>
              </a:rPr>
              <a:t>15</a:t>
            </a:fld>
            <a:endParaRPr sz="2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53da034913_0_106: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3" name="Google Shape;193;g53da034913_0_106: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Interaction: Does anyone has an idea about why ecosystems are important to human health?</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NL" sz="1200" dirty="0">
                <a:solidFill>
                  <a:schemeClr val="dk1"/>
                </a:solidFill>
              </a:rPr>
              <a:t>Key talking points:</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Healthy ecosystems are the basis for healthy livelihoods and living - but ecosystems are threatened by a wide range of man-made activities such as deforestation, wetland reclamation, large-scale mining, industrialised farming, overfishing etc. Climate change is an aggravating factor, for example in destruction of coral reefs.</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Ecosystem can be defined as “a geographic area where plants, animals, and other organisms, as well as weather and landscapes, work together to form a bubble of life” (National Geographic).</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They provide not only a habitat for plants and animals but also provide multiple benefits and services to society - so-called “ecosystem services”. Those services include water provision and purification, food production, regulation of flows and extreme conditions…</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Many activities depend on those ecosystems such as agriculture, navigation, tourism, making them essential for reaching several Sustainable Development Goals (SDGs) (WWAP/UN-Water, 2018).</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Climate change and other human-related activities put a strain on those ecosystems, especially wetlands and forests. Those ecosystems are nonetheless essential for both mitigation and adaptation strategies.</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The Sendai Framework for Disaster Risk Reduction, adopted by the United Nation member states in March 2015, recognized the role of ecosystem-based approaches to "build resilience and reduce disaster risk, including epidemic and displacement risk".</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The “One Health” approach allows to take into account that complexity of interactions. That concept illustrates the idea that human health, animal health and environmental health are all interconnected and that we should not address one without taking into account the other 2.</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Can someone think of an example for that?</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SzPts val="1400"/>
              <a:buNone/>
            </a:pPr>
            <a:r>
              <a:rPr lang="nl-NL" sz="1200" dirty="0">
                <a:solidFill>
                  <a:schemeClr val="dk1"/>
                </a:solidFill>
              </a:rPr>
              <a:t>Additional information for the moderator:</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r>
              <a:rPr lang="nl-NL" sz="1200" dirty="0">
                <a:solidFill>
                  <a:schemeClr val="dk1"/>
                </a:solidFill>
              </a:rPr>
              <a:t>Water-related ecosystems such as lakes, rivers and vegetated wetlands are among the world’s most biologically diverse environments. Although they cover approximately 0.8% of the Earth’s surface, they provide a habitat for almost 10% of the world’s known species.</a:t>
            </a: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r>
              <a:rPr lang="nl-NL" sz="1200" dirty="0">
                <a:solidFill>
                  <a:schemeClr val="dk1"/>
                </a:solidFill>
              </a:rPr>
              <a:t>They also provide multiple benefits and services to society which are traditionally referred to as ecosystem services such as fish production, water provision, regulation of flows and extreme conditions, water provision and purification. Many activities depend on those ecosystems such as agriculture, navigation, tourism, making them essential for reaching several Sustainable Development Goals (SDGs) (WWAP/UN-Water, 2018).</a:t>
            </a:r>
            <a:endParaRPr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r>
              <a:rPr lang="nl-NL" sz="1200" dirty="0">
                <a:solidFill>
                  <a:schemeClr val="dk1"/>
                </a:solidFill>
              </a:rPr>
              <a:t>UN-Environment / UN-Water estimates that the world has lost half of its natural wetlands in the last 100 years. While healthy wetlands function as carbon sinks, mitigating climate change, degraded wetlands are a significant source of greenhouse gas emissions. </a:t>
            </a: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endParaRPr sz="1200" dirty="0">
              <a:solidFill>
                <a:schemeClr val="dk1"/>
              </a:solidFill>
            </a:endParaRPr>
          </a:p>
          <a:p>
            <a:pPr marL="0" lvl="0" indent="0" algn="l" rtl="0">
              <a:lnSpc>
                <a:spcPct val="100000"/>
              </a:lnSpc>
              <a:spcBef>
                <a:spcPts val="0"/>
              </a:spcBef>
              <a:spcAft>
                <a:spcPts val="0"/>
              </a:spcAft>
              <a:buSzPts val="1400"/>
              <a:buNone/>
            </a:pPr>
            <a:endParaRPr sz="1200" dirty="0"/>
          </a:p>
        </p:txBody>
      </p:sp>
      <p:sp>
        <p:nvSpPr>
          <p:cNvPr id="194" name="Google Shape;194;g53da034913_0_106: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3da034913_0_120: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5" name="Google Shape;205;g53da034913_0_120: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Clr>
                <a:schemeClr val="dk1"/>
              </a:buClr>
              <a:buSzPts val="1100"/>
              <a:buFont typeface="Arial"/>
              <a:buNone/>
            </a:pPr>
            <a:r>
              <a:rPr lang="nl-NL" sz="1200">
                <a:solidFill>
                  <a:schemeClr val="dk1"/>
                </a:solidFill>
              </a:rPr>
              <a:t>Key talking points: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nl-NL" sz="1200">
                <a:solidFill>
                  <a:schemeClr val="dk1"/>
                </a:solidFill>
              </a:rPr>
              <a:t>There are no established links between climate change and the emergence of the SARS COV2 virus.</a:t>
            </a:r>
            <a:endParaRPr/>
          </a:p>
          <a:p>
            <a:pPr marL="457200" lvl="0" indent="-304800" algn="l" rtl="0">
              <a:lnSpc>
                <a:spcPct val="115000"/>
              </a:lnSpc>
              <a:spcBef>
                <a:spcPts val="0"/>
              </a:spcBef>
              <a:spcAft>
                <a:spcPts val="0"/>
              </a:spcAft>
              <a:buClr>
                <a:schemeClr val="dk1"/>
              </a:buClr>
              <a:buSzPts val="1200"/>
              <a:buChar char="●"/>
            </a:pPr>
            <a:r>
              <a:rPr lang="nl-NL" sz="1200">
                <a:solidFill>
                  <a:schemeClr val="dk1"/>
                </a:solidFill>
              </a:rPr>
              <a:t>However, it is an illustration of the complex interactions between humans, animals and the environment: The combination of changing landscape (such as deforestation) and interactions between humans &amp; the environment and animals (such as intensive agriculture and marketing of wildlife products) and population growth has increased the risk of “spillover events”, where a pathogen is transferred from one species to another - which is what triggered the current COVID-19 pandemic. </a:t>
            </a:r>
            <a:endParaRPr/>
          </a:p>
          <a:p>
            <a:pPr marL="457200" lvl="0" indent="-304800" algn="l" rtl="0">
              <a:lnSpc>
                <a:spcPct val="115000"/>
              </a:lnSpc>
              <a:spcBef>
                <a:spcPts val="0"/>
              </a:spcBef>
              <a:spcAft>
                <a:spcPts val="0"/>
              </a:spcAft>
              <a:buClr>
                <a:schemeClr val="dk1"/>
              </a:buClr>
              <a:buSzPts val="1200"/>
              <a:buChar char="●"/>
            </a:pPr>
            <a:r>
              <a:rPr lang="nl-NL" sz="1200">
                <a:solidFill>
                  <a:schemeClr val="dk1"/>
                </a:solidFill>
              </a:rPr>
              <a:t>&gt;70%: of emerging diseases (e.g. Ebola, Zika, Nipah encephalitis) caused by microbes found in animals (i.e. are classed as zoonotic pathogens) which 'spill over' due to contact among wildlife, livestock, and people.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nl-NL" sz="1200">
                <a:solidFill>
                  <a:schemeClr val="dk1"/>
                </a:solidFill>
              </a:rPr>
              <a:t>Just like climate change, the COVID-19 pandemic is a “vulnerability accelerator”: low-income communities, minorities, people with pre-existing health conditions… are disproportionately affected.</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nl-NL" sz="1200">
                <a:solidFill>
                  <a:schemeClr val="dk1"/>
                </a:solidFill>
              </a:rPr>
              <a:t>This pandemic also illustrates that we need to be better prepared to prevent and respond to overlapping disasters: over 430 million people in vulnerable groups have been exposed to extreme heat while facing sanitary restrictions due to the COVID-19 pandemic.</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nl-NL" sz="1200">
                <a:solidFill>
                  <a:schemeClr val="dk1"/>
                </a:solidFill>
              </a:rPr>
              <a:t>Climate/disaster and health overlaps will partly emerge while covid is happening — e.g. heatwaves, infectious and/or vector-borne disease outbreaks related to floods and droughts. When people have to crowd in emergency situations, the spread of covid is hard to prevent. So we need to adjust our contingency plans and early action protocols in light of covid-19 limitations.</a:t>
            </a:r>
            <a:endParaRPr sz="1200">
              <a:solidFill>
                <a:schemeClr val="dk1"/>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Char char="●"/>
            </a:pPr>
            <a:r>
              <a:rPr lang="nl-NL" sz="1200">
                <a:solidFill>
                  <a:schemeClr val="dk1"/>
                </a:solidFill>
              </a:rPr>
              <a:t>The Red Cross Red Crescent Movement advocates to make sure that the recovery from the global Covid-19 pandemic leads to a “greener, more resilient society that leaves no one behind” to suport climate action!</a:t>
            </a:r>
            <a:endParaRPr sz="1200">
              <a:solidFill>
                <a:schemeClr val="dk1"/>
              </a:solidFill>
            </a:endParaRPr>
          </a:p>
          <a:p>
            <a:pPr marL="0" lvl="0" indent="0" algn="l" rtl="0">
              <a:lnSpc>
                <a:spcPct val="115000"/>
              </a:lnSpc>
              <a:spcBef>
                <a:spcPts val="0"/>
              </a:spcBef>
              <a:spcAft>
                <a:spcPts val="0"/>
              </a:spcAft>
              <a:buSzPts val="1400"/>
              <a:buNone/>
            </a:pPr>
            <a:endParaRPr sz="1200">
              <a:solidFill>
                <a:schemeClr val="dk1"/>
              </a:solidFill>
            </a:endParaRPr>
          </a:p>
        </p:txBody>
      </p:sp>
      <p:sp>
        <p:nvSpPr>
          <p:cNvPr id="206" name="Google Shape;206;g53da034913_0_120: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4a6a5112b_0_37: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4" name="Google Shape;214;ga4a6a5112b_0_37: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SzPts val="1400"/>
              <a:buNone/>
            </a:pPr>
            <a:r>
              <a:rPr lang="nl-NL" sz="1200" dirty="0" err="1"/>
              <a:t>Interaction</a:t>
            </a:r>
            <a:r>
              <a:rPr lang="nl-NL" sz="1200" dirty="0"/>
              <a:t>: Do </a:t>
            </a:r>
            <a:r>
              <a:rPr lang="nl-NL" sz="1200" dirty="0" err="1"/>
              <a:t>you</a:t>
            </a:r>
            <a:r>
              <a:rPr lang="nl-NL" sz="1200" dirty="0"/>
              <a:t> </a:t>
            </a:r>
            <a:r>
              <a:rPr lang="nl-NL" sz="1200" dirty="0" err="1"/>
              <a:t>think</a:t>
            </a:r>
            <a:r>
              <a:rPr lang="nl-NL" sz="1200" dirty="0"/>
              <a:t> air </a:t>
            </a:r>
            <a:r>
              <a:rPr lang="nl-NL" sz="1200" dirty="0" err="1"/>
              <a:t>pollution</a:t>
            </a:r>
            <a:r>
              <a:rPr lang="nl-NL" sz="1200" dirty="0"/>
              <a:t> </a:t>
            </a:r>
            <a:r>
              <a:rPr lang="nl-NL" sz="1200" dirty="0" err="1"/>
              <a:t>affects</a:t>
            </a:r>
            <a:r>
              <a:rPr lang="nl-NL" sz="1200" dirty="0"/>
              <a:t> health? How?</a:t>
            </a:r>
            <a:endParaRPr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err="1"/>
              <a:t>Key</a:t>
            </a:r>
            <a:r>
              <a:rPr lang="nl-NL" sz="1200" dirty="0"/>
              <a:t> </a:t>
            </a:r>
            <a:r>
              <a:rPr lang="nl-NL" sz="1200" dirty="0" err="1"/>
              <a:t>talking</a:t>
            </a:r>
            <a:r>
              <a:rPr lang="nl-NL" sz="1200" dirty="0"/>
              <a:t> points:</a:t>
            </a:r>
            <a:endParaRPr sz="1200" dirty="0"/>
          </a:p>
          <a:p>
            <a:pPr marL="457200" marR="0" lvl="0" indent="-304800" algn="l" rtl="0">
              <a:lnSpc>
                <a:spcPct val="100000"/>
              </a:lnSpc>
              <a:spcBef>
                <a:spcPts val="0"/>
              </a:spcBef>
              <a:spcAft>
                <a:spcPts val="0"/>
              </a:spcAft>
              <a:buClr>
                <a:schemeClr val="dk1"/>
              </a:buClr>
              <a:buSzPts val="1200"/>
              <a:buFont typeface="Arial"/>
              <a:buChar char="-"/>
            </a:pPr>
            <a:r>
              <a:rPr lang="nl-NL" sz="1200" dirty="0">
                <a:solidFill>
                  <a:schemeClr val="dk1"/>
                </a:solidFill>
              </a:rPr>
              <a:t>Air </a:t>
            </a:r>
            <a:r>
              <a:rPr lang="nl-NL" sz="1200" dirty="0" err="1">
                <a:solidFill>
                  <a:schemeClr val="dk1"/>
                </a:solidFill>
              </a:rPr>
              <a:t>pollution</a:t>
            </a:r>
            <a:r>
              <a:rPr lang="nl-NL" sz="1200" dirty="0">
                <a:solidFill>
                  <a:schemeClr val="dk1"/>
                </a:solidFill>
              </a:rPr>
              <a:t>, has been </a:t>
            </a:r>
            <a:r>
              <a:rPr lang="nl-NL" sz="1200" dirty="0" err="1">
                <a:solidFill>
                  <a:schemeClr val="dk1"/>
                </a:solidFill>
              </a:rPr>
              <a:t>identified</a:t>
            </a:r>
            <a:r>
              <a:rPr lang="nl-NL" sz="1200" dirty="0">
                <a:solidFill>
                  <a:schemeClr val="dk1"/>
                </a:solidFill>
              </a:rPr>
              <a:t> </a:t>
            </a:r>
            <a:r>
              <a:rPr lang="nl-NL" sz="1200" dirty="0" err="1">
                <a:solidFill>
                  <a:schemeClr val="dk1"/>
                </a:solidFill>
              </a:rPr>
              <a:t>by</a:t>
            </a:r>
            <a:r>
              <a:rPr lang="nl-NL" sz="1200" dirty="0">
                <a:solidFill>
                  <a:schemeClr val="dk1"/>
                </a:solidFill>
              </a:rPr>
              <a:t> WHO as "</a:t>
            </a:r>
            <a:r>
              <a:rPr lang="nl-NL" sz="1200" dirty="0" err="1">
                <a:solidFill>
                  <a:schemeClr val="dk1"/>
                </a:solidFill>
              </a:rPr>
              <a:t>the</a:t>
            </a:r>
            <a:r>
              <a:rPr lang="nl-NL" sz="1200" dirty="0">
                <a:solidFill>
                  <a:schemeClr val="dk1"/>
                </a:solidFill>
              </a:rPr>
              <a:t> single </a:t>
            </a:r>
            <a:r>
              <a:rPr lang="nl-NL" sz="1200" dirty="0" err="1">
                <a:solidFill>
                  <a:schemeClr val="dk1"/>
                </a:solidFill>
              </a:rPr>
              <a:t>largest</a:t>
            </a:r>
            <a:r>
              <a:rPr lang="nl-NL" sz="1200" dirty="0">
                <a:solidFill>
                  <a:schemeClr val="dk1"/>
                </a:solidFill>
              </a:rPr>
              <a:t> </a:t>
            </a:r>
            <a:r>
              <a:rPr lang="nl-NL" sz="1200" dirty="0" err="1">
                <a:solidFill>
                  <a:schemeClr val="dk1"/>
                </a:solidFill>
              </a:rPr>
              <a:t>environmental</a:t>
            </a:r>
            <a:r>
              <a:rPr lang="nl-NL" sz="1200" dirty="0">
                <a:solidFill>
                  <a:schemeClr val="dk1"/>
                </a:solidFill>
              </a:rPr>
              <a:t> health risk". Every </a:t>
            </a:r>
            <a:r>
              <a:rPr lang="nl-NL" sz="1200" dirty="0" err="1">
                <a:solidFill>
                  <a:schemeClr val="dk1"/>
                </a:solidFill>
              </a:rPr>
              <a:t>year</a:t>
            </a:r>
            <a:r>
              <a:rPr lang="nl-NL" sz="1200" dirty="0">
                <a:solidFill>
                  <a:schemeClr val="dk1"/>
                </a:solidFill>
              </a:rPr>
              <a:t>, 7 </a:t>
            </a:r>
            <a:r>
              <a:rPr lang="nl-NL" sz="1200" dirty="0" err="1">
                <a:solidFill>
                  <a:schemeClr val="dk1"/>
                </a:solidFill>
              </a:rPr>
              <a:t>million</a:t>
            </a:r>
            <a:r>
              <a:rPr lang="nl-NL" sz="1200" dirty="0">
                <a:solidFill>
                  <a:schemeClr val="dk1"/>
                </a:solidFill>
              </a:rPr>
              <a:t> </a:t>
            </a:r>
            <a:r>
              <a:rPr lang="nl-NL" sz="1200" dirty="0" err="1">
                <a:solidFill>
                  <a:schemeClr val="dk1"/>
                </a:solidFill>
              </a:rPr>
              <a:t>people</a:t>
            </a:r>
            <a:r>
              <a:rPr lang="nl-NL" sz="1200" dirty="0">
                <a:solidFill>
                  <a:schemeClr val="dk1"/>
                </a:solidFill>
              </a:rPr>
              <a:t> die </a:t>
            </a:r>
            <a:r>
              <a:rPr lang="nl-NL" sz="1200" dirty="0" err="1">
                <a:solidFill>
                  <a:schemeClr val="dk1"/>
                </a:solidFill>
              </a:rPr>
              <a:t>prematurely</a:t>
            </a:r>
            <a:r>
              <a:rPr lang="nl-NL" sz="1200" dirty="0">
                <a:solidFill>
                  <a:schemeClr val="dk1"/>
                </a:solidFill>
              </a:rPr>
              <a:t> </a:t>
            </a:r>
            <a:r>
              <a:rPr lang="nl-NL" sz="1200" dirty="0" err="1">
                <a:solidFill>
                  <a:schemeClr val="dk1"/>
                </a:solidFill>
              </a:rPr>
              <a:t>because</a:t>
            </a:r>
            <a:r>
              <a:rPr lang="nl-NL" sz="1200" dirty="0">
                <a:solidFill>
                  <a:schemeClr val="dk1"/>
                </a:solidFill>
              </a:rPr>
              <a:t> of indoor </a:t>
            </a:r>
            <a:r>
              <a:rPr lang="nl-NL" sz="1200" dirty="0" err="1">
                <a:solidFill>
                  <a:schemeClr val="dk1"/>
                </a:solidFill>
              </a:rPr>
              <a:t>and</a:t>
            </a:r>
            <a:r>
              <a:rPr lang="nl-NL" sz="1200" dirty="0">
                <a:solidFill>
                  <a:schemeClr val="dk1"/>
                </a:solidFill>
              </a:rPr>
              <a:t> outdoor air </a:t>
            </a:r>
            <a:r>
              <a:rPr lang="nl-NL" sz="1200" dirty="0" err="1">
                <a:solidFill>
                  <a:schemeClr val="dk1"/>
                </a:solidFill>
              </a:rPr>
              <a:t>pollution</a:t>
            </a:r>
            <a:r>
              <a:rPr lang="nl-NL" sz="1200" dirty="0">
                <a:solidFill>
                  <a:schemeClr val="dk1"/>
                </a:solidFill>
              </a:rPr>
              <a:t>.</a:t>
            </a:r>
          </a:p>
          <a:p>
            <a:pPr marL="457200" marR="0" lvl="0" indent="-304800" algn="l" rtl="0">
              <a:lnSpc>
                <a:spcPct val="100000"/>
              </a:lnSpc>
              <a:spcBef>
                <a:spcPts val="0"/>
              </a:spcBef>
              <a:spcAft>
                <a:spcPts val="0"/>
              </a:spcAft>
              <a:buClr>
                <a:schemeClr val="dk1"/>
              </a:buClr>
              <a:buSzPts val="1200"/>
              <a:buFont typeface="Arial"/>
              <a:buChar char="-"/>
            </a:pPr>
            <a:r>
              <a:rPr lang="nl-NL" sz="1200" dirty="0" err="1">
                <a:solidFill>
                  <a:schemeClr val="dk1"/>
                </a:solidFill>
              </a:rPr>
              <a:t>Increase</a:t>
            </a:r>
            <a:r>
              <a:rPr lang="nl-NL" sz="1200" dirty="0">
                <a:solidFill>
                  <a:schemeClr val="dk1"/>
                </a:solidFill>
              </a:rPr>
              <a:t> in </a:t>
            </a:r>
            <a:r>
              <a:rPr lang="nl-NL" sz="1200" dirty="0" err="1">
                <a:solidFill>
                  <a:schemeClr val="dk1"/>
                </a:solidFill>
              </a:rPr>
              <a:t>wildfires</a:t>
            </a:r>
            <a:r>
              <a:rPr lang="nl-NL" sz="1200" dirty="0">
                <a:solidFill>
                  <a:schemeClr val="dk1"/>
                </a:solidFill>
              </a:rPr>
              <a:t> </a:t>
            </a:r>
            <a:r>
              <a:rPr lang="nl-NL" sz="1200" dirty="0" err="1">
                <a:solidFill>
                  <a:schemeClr val="dk1"/>
                </a:solidFill>
              </a:rPr>
              <a:t>due</a:t>
            </a:r>
            <a:r>
              <a:rPr lang="nl-NL" sz="1200" dirty="0">
                <a:solidFill>
                  <a:schemeClr val="dk1"/>
                </a:solidFill>
              </a:rPr>
              <a:t> </a:t>
            </a:r>
            <a:r>
              <a:rPr lang="nl-NL" sz="1200" dirty="0" err="1">
                <a:solidFill>
                  <a:schemeClr val="dk1"/>
                </a:solidFill>
              </a:rPr>
              <a:t>to</a:t>
            </a:r>
            <a:r>
              <a:rPr lang="nl-NL" sz="1200" dirty="0">
                <a:solidFill>
                  <a:schemeClr val="dk1"/>
                </a:solidFill>
              </a:rPr>
              <a:t> </a:t>
            </a:r>
            <a:r>
              <a:rPr lang="nl-NL" sz="1200" dirty="0" err="1">
                <a:solidFill>
                  <a:schemeClr val="dk1"/>
                </a:solidFill>
              </a:rPr>
              <a:t>climate</a:t>
            </a:r>
            <a:r>
              <a:rPr lang="nl-NL" sz="1200" dirty="0">
                <a:solidFill>
                  <a:schemeClr val="dk1"/>
                </a:solidFill>
              </a:rPr>
              <a:t> change is </a:t>
            </a:r>
            <a:r>
              <a:rPr lang="nl-NL" sz="1200" dirty="0" err="1">
                <a:solidFill>
                  <a:schemeClr val="dk1"/>
                </a:solidFill>
              </a:rPr>
              <a:t>expected</a:t>
            </a:r>
            <a:r>
              <a:rPr lang="nl-NL" sz="1200" dirty="0">
                <a:solidFill>
                  <a:schemeClr val="dk1"/>
                </a:solidFill>
              </a:rPr>
              <a:t> </a:t>
            </a:r>
            <a:r>
              <a:rPr lang="nl-NL" sz="1200" dirty="0" err="1">
                <a:solidFill>
                  <a:schemeClr val="dk1"/>
                </a:solidFill>
              </a:rPr>
              <a:t>to</a:t>
            </a:r>
            <a:r>
              <a:rPr lang="nl-NL" sz="1200" dirty="0">
                <a:solidFill>
                  <a:schemeClr val="dk1"/>
                </a:solidFill>
              </a:rPr>
              <a:t> </a:t>
            </a:r>
            <a:r>
              <a:rPr lang="nl-NL" sz="1200" dirty="0" err="1">
                <a:solidFill>
                  <a:schemeClr val="dk1"/>
                </a:solidFill>
              </a:rPr>
              <a:t>increase</a:t>
            </a:r>
            <a:r>
              <a:rPr lang="nl-NL" sz="1200" dirty="0">
                <a:solidFill>
                  <a:schemeClr val="dk1"/>
                </a:solidFill>
              </a:rPr>
              <a:t> </a:t>
            </a:r>
            <a:r>
              <a:rPr lang="nl-NL" sz="1200" dirty="0" err="1">
                <a:solidFill>
                  <a:schemeClr val="dk1"/>
                </a:solidFill>
              </a:rPr>
              <a:t>the</a:t>
            </a:r>
            <a:r>
              <a:rPr lang="nl-NL" sz="1200" dirty="0">
                <a:solidFill>
                  <a:schemeClr val="dk1"/>
                </a:solidFill>
              </a:rPr>
              <a:t> air </a:t>
            </a:r>
            <a:r>
              <a:rPr lang="nl-NL" sz="1200" dirty="0" err="1">
                <a:solidFill>
                  <a:schemeClr val="dk1"/>
                </a:solidFill>
              </a:rPr>
              <a:t>pollution</a:t>
            </a:r>
            <a:r>
              <a:rPr lang="nl-NL" sz="1200" dirty="0">
                <a:solidFill>
                  <a:schemeClr val="dk1"/>
                </a:solidFill>
              </a:rPr>
              <a:t> </a:t>
            </a:r>
            <a:r>
              <a:rPr lang="nl-NL" sz="1200" dirty="0" err="1">
                <a:solidFill>
                  <a:schemeClr val="dk1"/>
                </a:solidFill>
              </a:rPr>
              <a:t>burden</a:t>
            </a:r>
            <a:r>
              <a:rPr lang="nl-NL" sz="1200" dirty="0">
                <a:solidFill>
                  <a:schemeClr val="dk1"/>
                </a:solidFill>
              </a:rPr>
              <a:t> in </a:t>
            </a:r>
            <a:r>
              <a:rPr lang="nl-NL" sz="1200" dirty="0" err="1">
                <a:solidFill>
                  <a:schemeClr val="dk1"/>
                </a:solidFill>
              </a:rPr>
              <a:t>many</a:t>
            </a:r>
            <a:r>
              <a:rPr lang="nl-NL" sz="1200" dirty="0">
                <a:solidFill>
                  <a:schemeClr val="dk1"/>
                </a:solidFill>
              </a:rPr>
              <a:t> </a:t>
            </a:r>
            <a:r>
              <a:rPr lang="nl-NL" sz="1200" dirty="0" err="1">
                <a:solidFill>
                  <a:schemeClr val="dk1"/>
                </a:solidFill>
              </a:rPr>
              <a:t>regions</a:t>
            </a:r>
            <a:r>
              <a:rPr lang="nl-NL" sz="1200" dirty="0">
                <a:solidFill>
                  <a:schemeClr val="dk1"/>
                </a:solidFill>
              </a:rPr>
              <a:t>. </a:t>
            </a:r>
            <a:endParaRPr dirty="0"/>
          </a:p>
          <a:p>
            <a:pPr marL="457200" marR="0" lvl="0" indent="-304800" algn="l" rtl="0">
              <a:lnSpc>
                <a:spcPct val="100000"/>
              </a:lnSpc>
              <a:spcBef>
                <a:spcPts val="0"/>
              </a:spcBef>
              <a:spcAft>
                <a:spcPts val="0"/>
              </a:spcAft>
              <a:buClr>
                <a:schemeClr val="dk1"/>
              </a:buClr>
              <a:buSzPts val="1200"/>
              <a:buFont typeface="Arial"/>
              <a:buChar char="-"/>
            </a:pPr>
            <a:r>
              <a:rPr lang="nl-NL" sz="1200" dirty="0">
                <a:solidFill>
                  <a:schemeClr val="dk1"/>
                </a:solidFill>
              </a:rPr>
              <a:t>According </a:t>
            </a:r>
            <a:r>
              <a:rPr lang="nl-NL" sz="1200" dirty="0" err="1">
                <a:solidFill>
                  <a:schemeClr val="dk1"/>
                </a:solidFill>
              </a:rPr>
              <a:t>to</a:t>
            </a:r>
            <a:r>
              <a:rPr lang="nl-NL" sz="1200" dirty="0">
                <a:solidFill>
                  <a:schemeClr val="dk1"/>
                </a:solidFill>
              </a:rPr>
              <a:t> WHO, </a:t>
            </a:r>
            <a:r>
              <a:rPr lang="nl-NL" sz="1200" dirty="0" err="1">
                <a:solidFill>
                  <a:schemeClr val="dk1"/>
                </a:solidFill>
              </a:rPr>
              <a:t>NCDs</a:t>
            </a:r>
            <a:r>
              <a:rPr lang="nl-NL" sz="1200" dirty="0">
                <a:solidFill>
                  <a:schemeClr val="dk1"/>
                </a:solidFill>
              </a:rPr>
              <a:t> </a:t>
            </a:r>
            <a:r>
              <a:rPr lang="nl-NL" sz="1200" dirty="0" err="1">
                <a:solidFill>
                  <a:schemeClr val="dk1"/>
                </a:solidFill>
              </a:rPr>
              <a:t>constitute</a:t>
            </a:r>
            <a:r>
              <a:rPr lang="nl-NL" sz="1200" dirty="0">
                <a:solidFill>
                  <a:schemeClr val="dk1"/>
                </a:solidFill>
              </a:rPr>
              <a:t> </a:t>
            </a:r>
            <a:r>
              <a:rPr lang="nl-NL" sz="1200" dirty="0" err="1">
                <a:solidFill>
                  <a:schemeClr val="dk1"/>
                </a:solidFill>
              </a:rPr>
              <a:t>the</a:t>
            </a:r>
            <a:r>
              <a:rPr lang="nl-NL" sz="1200" dirty="0">
                <a:solidFill>
                  <a:schemeClr val="dk1"/>
                </a:solidFill>
              </a:rPr>
              <a:t> </a:t>
            </a:r>
            <a:r>
              <a:rPr lang="nl-NL" sz="1200" dirty="0" err="1">
                <a:solidFill>
                  <a:schemeClr val="dk1"/>
                </a:solidFill>
              </a:rPr>
              <a:t>largest</a:t>
            </a:r>
            <a:r>
              <a:rPr lang="nl-NL" sz="1200" dirty="0">
                <a:solidFill>
                  <a:schemeClr val="dk1"/>
                </a:solidFill>
              </a:rPr>
              <a:t> </a:t>
            </a:r>
            <a:r>
              <a:rPr lang="nl-NL" sz="1200" dirty="0" err="1">
                <a:solidFill>
                  <a:schemeClr val="dk1"/>
                </a:solidFill>
              </a:rPr>
              <a:t>and</a:t>
            </a:r>
            <a:r>
              <a:rPr lang="nl-NL" sz="1200" dirty="0">
                <a:solidFill>
                  <a:schemeClr val="dk1"/>
                </a:solidFill>
              </a:rPr>
              <a:t> </a:t>
            </a:r>
            <a:r>
              <a:rPr lang="nl-NL" sz="1200" dirty="0" err="1">
                <a:solidFill>
                  <a:schemeClr val="dk1"/>
                </a:solidFill>
              </a:rPr>
              <a:t>fastest</a:t>
            </a:r>
            <a:r>
              <a:rPr lang="nl-NL" sz="1200" dirty="0">
                <a:solidFill>
                  <a:schemeClr val="dk1"/>
                </a:solidFill>
              </a:rPr>
              <a:t> </a:t>
            </a:r>
            <a:r>
              <a:rPr lang="nl-NL" sz="1200" dirty="0" err="1">
                <a:solidFill>
                  <a:schemeClr val="dk1"/>
                </a:solidFill>
              </a:rPr>
              <a:t>growing</a:t>
            </a:r>
            <a:r>
              <a:rPr lang="nl-NL" sz="1200" dirty="0">
                <a:solidFill>
                  <a:schemeClr val="dk1"/>
                </a:solidFill>
              </a:rPr>
              <a:t> </a:t>
            </a:r>
            <a:r>
              <a:rPr lang="nl-NL" sz="1200" dirty="0" err="1">
                <a:solidFill>
                  <a:schemeClr val="dk1"/>
                </a:solidFill>
              </a:rPr>
              <a:t>global</a:t>
            </a:r>
            <a:r>
              <a:rPr lang="nl-NL" sz="1200" dirty="0">
                <a:solidFill>
                  <a:schemeClr val="dk1"/>
                </a:solidFill>
              </a:rPr>
              <a:t> health </a:t>
            </a:r>
            <a:r>
              <a:rPr lang="nl-NL" sz="1200" dirty="0" err="1">
                <a:solidFill>
                  <a:schemeClr val="dk1"/>
                </a:solidFill>
              </a:rPr>
              <a:t>burden</a:t>
            </a:r>
            <a:r>
              <a:rPr lang="nl-NL" sz="1200" dirty="0">
                <a:solidFill>
                  <a:schemeClr val="dk1"/>
                </a:solidFill>
              </a:rPr>
              <a:t>. 80% of </a:t>
            </a:r>
            <a:r>
              <a:rPr lang="nl-NL" sz="1200" dirty="0" err="1">
                <a:solidFill>
                  <a:schemeClr val="dk1"/>
                </a:solidFill>
              </a:rPr>
              <a:t>NCDs</a:t>
            </a:r>
            <a:r>
              <a:rPr lang="nl-NL" sz="1200" dirty="0">
                <a:solidFill>
                  <a:schemeClr val="dk1"/>
                </a:solidFill>
              </a:rPr>
              <a:t> are </a:t>
            </a:r>
            <a:r>
              <a:rPr lang="nl-NL" sz="1200" dirty="0" err="1">
                <a:solidFill>
                  <a:schemeClr val="dk1"/>
                </a:solidFill>
              </a:rPr>
              <a:t>taking</a:t>
            </a:r>
            <a:r>
              <a:rPr lang="nl-NL" sz="1200" dirty="0">
                <a:solidFill>
                  <a:schemeClr val="dk1"/>
                </a:solidFill>
              </a:rPr>
              <a:t> </a:t>
            </a:r>
            <a:r>
              <a:rPr lang="nl-NL" sz="1200" dirty="0" err="1">
                <a:solidFill>
                  <a:schemeClr val="dk1"/>
                </a:solidFill>
              </a:rPr>
              <a:t>place</a:t>
            </a:r>
            <a:r>
              <a:rPr lang="nl-NL" sz="1200" dirty="0">
                <a:solidFill>
                  <a:schemeClr val="dk1"/>
                </a:solidFill>
              </a:rPr>
              <a:t> in low- </a:t>
            </a:r>
            <a:r>
              <a:rPr lang="nl-NL" sz="1200" dirty="0" err="1">
                <a:solidFill>
                  <a:schemeClr val="dk1"/>
                </a:solidFill>
              </a:rPr>
              <a:t>and</a:t>
            </a:r>
            <a:r>
              <a:rPr lang="nl-NL" sz="1200" dirty="0">
                <a:solidFill>
                  <a:schemeClr val="dk1"/>
                </a:solidFill>
              </a:rPr>
              <a:t> </a:t>
            </a:r>
            <a:r>
              <a:rPr lang="nl-NL" sz="1200" dirty="0" err="1">
                <a:solidFill>
                  <a:schemeClr val="dk1"/>
                </a:solidFill>
              </a:rPr>
              <a:t>middle-income</a:t>
            </a:r>
            <a:r>
              <a:rPr lang="nl-NL" sz="1200" dirty="0">
                <a:solidFill>
                  <a:schemeClr val="dk1"/>
                </a:solidFill>
              </a:rPr>
              <a:t> </a:t>
            </a:r>
            <a:r>
              <a:rPr lang="nl-NL" sz="1200" dirty="0" err="1">
                <a:solidFill>
                  <a:schemeClr val="dk1"/>
                </a:solidFill>
              </a:rPr>
              <a:t>countries</a:t>
            </a:r>
            <a:r>
              <a:rPr lang="nl-NL" sz="1200" dirty="0">
                <a:solidFill>
                  <a:schemeClr val="dk1"/>
                </a:solidFill>
              </a:rPr>
              <a:t> (</a:t>
            </a:r>
            <a:r>
              <a:rPr lang="nl-NL" sz="1200" dirty="0" err="1">
                <a:solidFill>
                  <a:schemeClr val="dk1"/>
                </a:solidFill>
              </a:rPr>
              <a:t>LMICs</a:t>
            </a:r>
            <a:r>
              <a:rPr lang="nl-NL" sz="1200" dirty="0">
                <a:solidFill>
                  <a:schemeClr val="dk1"/>
                </a:solidFill>
              </a:rPr>
              <a:t>).</a:t>
            </a:r>
            <a:endParaRPr dirty="0"/>
          </a:p>
          <a:p>
            <a:pPr marL="457200" marR="0" lvl="0" indent="-304800" algn="l" rtl="0">
              <a:lnSpc>
                <a:spcPct val="100000"/>
              </a:lnSpc>
              <a:spcBef>
                <a:spcPts val="0"/>
              </a:spcBef>
              <a:spcAft>
                <a:spcPts val="0"/>
              </a:spcAft>
              <a:buClr>
                <a:schemeClr val="dk1"/>
              </a:buClr>
              <a:buSzPts val="1200"/>
              <a:buFont typeface="Arial"/>
              <a:buChar char="-"/>
            </a:pPr>
            <a:r>
              <a:rPr lang="nl-NL" sz="1200" dirty="0">
                <a:solidFill>
                  <a:schemeClr val="dk1"/>
                </a:solidFill>
              </a:rPr>
              <a:t>The health impacts of air </a:t>
            </a:r>
            <a:r>
              <a:rPr lang="nl-NL" sz="1200" dirty="0" err="1">
                <a:solidFill>
                  <a:schemeClr val="dk1"/>
                </a:solidFill>
              </a:rPr>
              <a:t>pollution</a:t>
            </a:r>
            <a:r>
              <a:rPr lang="nl-NL" sz="1200" dirty="0">
                <a:solidFill>
                  <a:schemeClr val="dk1"/>
                </a:solidFill>
              </a:rPr>
              <a:t> </a:t>
            </a:r>
            <a:r>
              <a:rPr lang="nl-NL" sz="1200" dirty="0" err="1">
                <a:solidFill>
                  <a:schemeClr val="dk1"/>
                </a:solidFill>
              </a:rPr>
              <a:t>depend</a:t>
            </a:r>
            <a:r>
              <a:rPr lang="nl-NL" sz="1200" dirty="0">
                <a:solidFill>
                  <a:schemeClr val="dk1"/>
                </a:solidFill>
              </a:rPr>
              <a:t> on </a:t>
            </a:r>
            <a:r>
              <a:rPr lang="nl-NL" sz="1200" dirty="0" err="1">
                <a:solidFill>
                  <a:schemeClr val="dk1"/>
                </a:solidFill>
              </a:rPr>
              <a:t>the</a:t>
            </a:r>
            <a:r>
              <a:rPr lang="nl-NL" sz="1200" dirty="0">
                <a:solidFill>
                  <a:schemeClr val="dk1"/>
                </a:solidFill>
              </a:rPr>
              <a:t> </a:t>
            </a:r>
            <a:r>
              <a:rPr lang="nl-NL" sz="1200" dirty="0" err="1">
                <a:solidFill>
                  <a:schemeClr val="dk1"/>
                </a:solidFill>
              </a:rPr>
              <a:t>particulate</a:t>
            </a:r>
            <a:r>
              <a:rPr lang="nl-NL" sz="1200" dirty="0">
                <a:solidFill>
                  <a:schemeClr val="dk1"/>
                </a:solidFill>
              </a:rPr>
              <a:t> matter </a:t>
            </a:r>
            <a:r>
              <a:rPr lang="nl-NL" sz="1200" dirty="0" err="1">
                <a:solidFill>
                  <a:schemeClr val="dk1"/>
                </a:solidFill>
              </a:rPr>
              <a:t>and</a:t>
            </a:r>
            <a:r>
              <a:rPr lang="nl-NL" sz="1200" dirty="0">
                <a:solidFill>
                  <a:schemeClr val="dk1"/>
                </a:solidFill>
              </a:rPr>
              <a:t> </a:t>
            </a:r>
            <a:r>
              <a:rPr lang="nl-NL" sz="1200" dirty="0" err="1">
                <a:solidFill>
                  <a:schemeClr val="dk1"/>
                </a:solidFill>
              </a:rPr>
              <a:t>its</a:t>
            </a:r>
            <a:r>
              <a:rPr lang="nl-NL" sz="1200" dirty="0">
                <a:solidFill>
                  <a:schemeClr val="dk1"/>
                </a:solidFill>
              </a:rPr>
              <a:t> </a:t>
            </a:r>
            <a:r>
              <a:rPr lang="nl-NL" sz="1200" dirty="0" err="1">
                <a:solidFill>
                  <a:schemeClr val="dk1"/>
                </a:solidFill>
              </a:rPr>
              <a:t>size</a:t>
            </a:r>
            <a:r>
              <a:rPr lang="nl-NL" sz="1200" dirty="0">
                <a:solidFill>
                  <a:schemeClr val="dk1"/>
                </a:solidFill>
              </a:rPr>
              <a:t> (PM2.5, M10) </a:t>
            </a:r>
            <a:r>
              <a:rPr lang="nl-NL" sz="1200" dirty="0" err="1">
                <a:solidFill>
                  <a:schemeClr val="dk1"/>
                </a:solidFill>
              </a:rPr>
              <a:t>and</a:t>
            </a:r>
            <a:r>
              <a:rPr lang="nl-NL" sz="1200" dirty="0">
                <a:solidFill>
                  <a:schemeClr val="dk1"/>
                </a:solidFill>
              </a:rPr>
              <a:t> </a:t>
            </a:r>
            <a:r>
              <a:rPr lang="nl-NL" sz="1200" dirty="0" err="1">
                <a:solidFill>
                  <a:schemeClr val="dk1"/>
                </a:solidFill>
              </a:rPr>
              <a:t>include</a:t>
            </a:r>
            <a:r>
              <a:rPr lang="nl-NL" sz="1200" dirty="0">
                <a:solidFill>
                  <a:schemeClr val="dk1"/>
                </a:solidFill>
              </a:rPr>
              <a:t> </a:t>
            </a:r>
            <a:r>
              <a:rPr lang="nl-NL" sz="1200" dirty="0" err="1">
                <a:solidFill>
                  <a:schemeClr val="dk1"/>
                </a:solidFill>
              </a:rPr>
              <a:t>mainly</a:t>
            </a:r>
            <a:r>
              <a:rPr lang="nl-NL" sz="1200" dirty="0">
                <a:solidFill>
                  <a:schemeClr val="dk1"/>
                </a:solidFill>
              </a:rPr>
              <a:t> </a:t>
            </a:r>
            <a:r>
              <a:rPr lang="nl-NL" sz="1200" dirty="0" err="1">
                <a:solidFill>
                  <a:schemeClr val="dk1"/>
                </a:solidFill>
              </a:rPr>
              <a:t>lung</a:t>
            </a:r>
            <a:r>
              <a:rPr lang="nl-NL" sz="1200" dirty="0">
                <a:solidFill>
                  <a:schemeClr val="dk1"/>
                </a:solidFill>
              </a:rPr>
              <a:t> </a:t>
            </a:r>
            <a:r>
              <a:rPr lang="nl-NL" sz="1200" dirty="0" err="1">
                <a:solidFill>
                  <a:schemeClr val="dk1"/>
                </a:solidFill>
              </a:rPr>
              <a:t>and</a:t>
            </a:r>
            <a:r>
              <a:rPr lang="nl-NL" sz="1200" dirty="0">
                <a:solidFill>
                  <a:schemeClr val="dk1"/>
                </a:solidFill>
              </a:rPr>
              <a:t> </a:t>
            </a:r>
            <a:r>
              <a:rPr lang="nl-NL" sz="1200" dirty="0" err="1">
                <a:solidFill>
                  <a:schemeClr val="dk1"/>
                </a:solidFill>
              </a:rPr>
              <a:t>heart</a:t>
            </a:r>
            <a:r>
              <a:rPr lang="nl-NL" sz="1200" dirty="0">
                <a:solidFill>
                  <a:schemeClr val="dk1"/>
                </a:solidFill>
              </a:rPr>
              <a:t> </a:t>
            </a:r>
            <a:r>
              <a:rPr lang="nl-NL" sz="1200" dirty="0" err="1">
                <a:solidFill>
                  <a:schemeClr val="dk1"/>
                </a:solidFill>
              </a:rPr>
              <a:t>diseases</a:t>
            </a:r>
            <a:r>
              <a:rPr lang="nl-NL" sz="1200" dirty="0">
                <a:solidFill>
                  <a:schemeClr val="dk1"/>
                </a:solidFill>
              </a:rPr>
              <a:t> (ex: </a:t>
            </a:r>
            <a:r>
              <a:rPr lang="nl-NL" sz="1200" dirty="0" err="1">
                <a:solidFill>
                  <a:schemeClr val="dk1"/>
                </a:solidFill>
              </a:rPr>
              <a:t>lung</a:t>
            </a:r>
            <a:r>
              <a:rPr lang="nl-NL" sz="1200" dirty="0">
                <a:solidFill>
                  <a:schemeClr val="dk1"/>
                </a:solidFill>
              </a:rPr>
              <a:t> </a:t>
            </a:r>
            <a:r>
              <a:rPr lang="nl-NL" sz="1200" dirty="0" err="1">
                <a:solidFill>
                  <a:schemeClr val="dk1"/>
                </a:solidFill>
              </a:rPr>
              <a:t>cancer</a:t>
            </a:r>
            <a:r>
              <a:rPr lang="nl-NL" sz="1200" dirty="0">
                <a:solidFill>
                  <a:schemeClr val="dk1"/>
                </a:solidFill>
              </a:rPr>
              <a:t>, </a:t>
            </a:r>
            <a:r>
              <a:rPr lang="nl-NL" sz="1200" dirty="0" err="1">
                <a:solidFill>
                  <a:schemeClr val="dk1"/>
                </a:solidFill>
              </a:rPr>
              <a:t>stroke</a:t>
            </a:r>
            <a:r>
              <a:rPr lang="nl-NL" sz="1200" dirty="0">
                <a:solidFill>
                  <a:schemeClr val="dk1"/>
                </a:solidFill>
              </a:rPr>
              <a:t>, </a:t>
            </a:r>
            <a:r>
              <a:rPr lang="nl-NL" sz="1200" dirty="0" err="1">
                <a:solidFill>
                  <a:schemeClr val="dk1"/>
                </a:solidFill>
              </a:rPr>
              <a:t>ischaemic</a:t>
            </a:r>
            <a:r>
              <a:rPr lang="nl-NL" sz="1200" dirty="0">
                <a:solidFill>
                  <a:schemeClr val="dk1"/>
                </a:solidFill>
              </a:rPr>
              <a:t> </a:t>
            </a:r>
            <a:r>
              <a:rPr lang="nl-NL" sz="1200" dirty="0" err="1">
                <a:solidFill>
                  <a:schemeClr val="dk1"/>
                </a:solidFill>
              </a:rPr>
              <a:t>heart</a:t>
            </a:r>
            <a:r>
              <a:rPr lang="nl-NL" sz="1200" dirty="0">
                <a:solidFill>
                  <a:schemeClr val="dk1"/>
                </a:solidFill>
              </a:rPr>
              <a:t> </a:t>
            </a:r>
            <a:r>
              <a:rPr lang="nl-NL" sz="1200" dirty="0" err="1">
                <a:solidFill>
                  <a:schemeClr val="dk1"/>
                </a:solidFill>
              </a:rPr>
              <a:t>diseases</a:t>
            </a:r>
            <a:r>
              <a:rPr lang="nl-NL" sz="1200" dirty="0">
                <a:solidFill>
                  <a:schemeClr val="dk1"/>
                </a:solidFill>
              </a:rPr>
              <a:t> </a:t>
            </a:r>
            <a:r>
              <a:rPr lang="nl-NL" sz="1200" dirty="0" err="1">
                <a:solidFill>
                  <a:schemeClr val="dk1"/>
                </a:solidFill>
              </a:rPr>
              <a:t>and</a:t>
            </a:r>
            <a:r>
              <a:rPr lang="nl-NL" sz="1200" dirty="0">
                <a:solidFill>
                  <a:schemeClr val="dk1"/>
                </a:solidFill>
              </a:rPr>
              <a:t> </a:t>
            </a:r>
            <a:r>
              <a:rPr lang="nl-NL" sz="1200" dirty="0" err="1">
                <a:solidFill>
                  <a:schemeClr val="dk1"/>
                </a:solidFill>
              </a:rPr>
              <a:t>chronic</a:t>
            </a:r>
            <a:r>
              <a:rPr lang="nl-NL" sz="1200" dirty="0">
                <a:solidFill>
                  <a:schemeClr val="dk1"/>
                </a:solidFill>
              </a:rPr>
              <a:t> </a:t>
            </a:r>
            <a:r>
              <a:rPr lang="nl-NL" sz="1200" dirty="0" err="1">
                <a:solidFill>
                  <a:schemeClr val="dk1"/>
                </a:solidFill>
              </a:rPr>
              <a:t>obstructive</a:t>
            </a:r>
            <a:r>
              <a:rPr lang="nl-NL" sz="1200" dirty="0">
                <a:solidFill>
                  <a:schemeClr val="dk1"/>
                </a:solidFill>
              </a:rPr>
              <a:t> </a:t>
            </a:r>
            <a:r>
              <a:rPr lang="nl-NL" sz="1200" dirty="0" err="1">
                <a:solidFill>
                  <a:schemeClr val="dk1"/>
                </a:solidFill>
              </a:rPr>
              <a:t>pulmonary</a:t>
            </a:r>
            <a:r>
              <a:rPr lang="nl-NL" sz="1200" dirty="0">
                <a:solidFill>
                  <a:schemeClr val="dk1"/>
                </a:solidFill>
              </a:rPr>
              <a:t> </a:t>
            </a:r>
            <a:r>
              <a:rPr lang="nl-NL" sz="1200" dirty="0" err="1">
                <a:solidFill>
                  <a:schemeClr val="dk1"/>
                </a:solidFill>
              </a:rPr>
              <a:t>disease</a:t>
            </a:r>
            <a:r>
              <a:rPr lang="nl-NL" sz="1200" dirty="0">
                <a:solidFill>
                  <a:schemeClr val="dk1"/>
                </a:solidFill>
              </a:rPr>
              <a:t>). </a:t>
            </a:r>
            <a:endParaRPr sz="1200" dirty="0">
              <a:solidFill>
                <a:schemeClr val="dk1"/>
              </a:solidFill>
            </a:endParaRPr>
          </a:p>
          <a:p>
            <a:pPr marL="457200" marR="0" lvl="0" indent="-304800" algn="l" rtl="0">
              <a:lnSpc>
                <a:spcPct val="100000"/>
              </a:lnSpc>
              <a:spcBef>
                <a:spcPts val="0"/>
              </a:spcBef>
              <a:spcAft>
                <a:spcPts val="0"/>
              </a:spcAft>
              <a:buClr>
                <a:schemeClr val="dk1"/>
              </a:buClr>
              <a:buSzPts val="1200"/>
              <a:buFont typeface="Arial"/>
              <a:buChar char="-"/>
            </a:pPr>
            <a:r>
              <a:rPr lang="nl-NL" sz="1200" dirty="0" err="1">
                <a:solidFill>
                  <a:schemeClr val="dk1"/>
                </a:solidFill>
              </a:rPr>
              <a:t>Main</a:t>
            </a:r>
            <a:r>
              <a:rPr lang="nl-NL" sz="1200" dirty="0">
                <a:solidFill>
                  <a:schemeClr val="dk1"/>
                </a:solidFill>
              </a:rPr>
              <a:t> sources of air </a:t>
            </a:r>
            <a:r>
              <a:rPr lang="nl-NL" sz="1200" dirty="0" err="1">
                <a:solidFill>
                  <a:schemeClr val="dk1"/>
                </a:solidFill>
              </a:rPr>
              <a:t>pollution</a:t>
            </a:r>
            <a:r>
              <a:rPr lang="nl-NL" sz="1200" dirty="0">
                <a:solidFill>
                  <a:schemeClr val="dk1"/>
                </a:solidFill>
              </a:rPr>
              <a:t> </a:t>
            </a:r>
            <a:r>
              <a:rPr lang="nl-NL" sz="1200" dirty="0" err="1">
                <a:solidFill>
                  <a:schemeClr val="dk1"/>
                </a:solidFill>
              </a:rPr>
              <a:t>include</a:t>
            </a:r>
            <a:r>
              <a:rPr lang="nl-NL" sz="1200" dirty="0">
                <a:solidFill>
                  <a:schemeClr val="dk1"/>
                </a:solidFill>
              </a:rPr>
              <a:t> Energy </a:t>
            </a:r>
            <a:r>
              <a:rPr lang="nl-NL" sz="1200" dirty="0" err="1">
                <a:solidFill>
                  <a:schemeClr val="dk1"/>
                </a:solidFill>
              </a:rPr>
              <a:t>production</a:t>
            </a:r>
            <a:r>
              <a:rPr lang="nl-NL" sz="1200" dirty="0">
                <a:solidFill>
                  <a:schemeClr val="dk1"/>
                </a:solidFill>
              </a:rPr>
              <a:t>, </a:t>
            </a:r>
            <a:r>
              <a:rPr lang="nl-NL" sz="1200" dirty="0" err="1">
                <a:solidFill>
                  <a:schemeClr val="dk1"/>
                </a:solidFill>
              </a:rPr>
              <a:t>Agriculture</a:t>
            </a:r>
            <a:r>
              <a:rPr lang="nl-NL" sz="1200" dirty="0">
                <a:solidFill>
                  <a:schemeClr val="dk1"/>
                </a:solidFill>
              </a:rPr>
              <a:t>, </a:t>
            </a:r>
            <a:r>
              <a:rPr lang="nl-NL" sz="1200" dirty="0" err="1">
                <a:solidFill>
                  <a:schemeClr val="dk1"/>
                </a:solidFill>
              </a:rPr>
              <a:t>Industry</a:t>
            </a:r>
            <a:r>
              <a:rPr lang="nl-NL" sz="1200" dirty="0">
                <a:solidFill>
                  <a:schemeClr val="dk1"/>
                </a:solidFill>
              </a:rPr>
              <a:t> </a:t>
            </a:r>
            <a:r>
              <a:rPr lang="nl-NL" sz="1200" dirty="0" err="1">
                <a:solidFill>
                  <a:schemeClr val="dk1"/>
                </a:solidFill>
              </a:rPr>
              <a:t>and</a:t>
            </a:r>
            <a:r>
              <a:rPr lang="nl-NL" sz="1200" dirty="0">
                <a:solidFill>
                  <a:schemeClr val="dk1"/>
                </a:solidFill>
              </a:rPr>
              <a:t> Transport </a:t>
            </a:r>
            <a:r>
              <a:rPr lang="nl-NL" sz="1200" dirty="0" err="1">
                <a:solidFill>
                  <a:schemeClr val="dk1"/>
                </a:solidFill>
              </a:rPr>
              <a:t>amongst</a:t>
            </a:r>
            <a:r>
              <a:rPr lang="nl-NL" sz="1200" dirty="0">
                <a:solidFill>
                  <a:schemeClr val="dk1"/>
                </a:solidFill>
              </a:rPr>
              <a:t> </a:t>
            </a:r>
            <a:r>
              <a:rPr lang="nl-NL" sz="1200" dirty="0" err="1">
                <a:solidFill>
                  <a:schemeClr val="dk1"/>
                </a:solidFill>
              </a:rPr>
              <a:t>other</a:t>
            </a:r>
            <a:r>
              <a:rPr lang="nl-NL" sz="1200" dirty="0">
                <a:solidFill>
                  <a:schemeClr val="dk1"/>
                </a:solidFill>
              </a:rPr>
              <a:t> sectors.</a:t>
            </a:r>
            <a:endParaRPr dirty="0"/>
          </a:p>
          <a:p>
            <a:pPr marL="457200" lvl="0" indent="-304800" algn="l" rtl="0">
              <a:lnSpc>
                <a:spcPct val="100000"/>
              </a:lnSpc>
              <a:spcBef>
                <a:spcPts val="0"/>
              </a:spcBef>
              <a:spcAft>
                <a:spcPts val="0"/>
              </a:spcAft>
              <a:buClr>
                <a:schemeClr val="dk1"/>
              </a:buClr>
              <a:buSzPts val="1200"/>
              <a:buChar char="-"/>
            </a:pPr>
            <a:r>
              <a:rPr lang="nl-NL" sz="1200" dirty="0" err="1">
                <a:solidFill>
                  <a:schemeClr val="dk1"/>
                </a:solidFill>
              </a:rPr>
              <a:t>By</a:t>
            </a:r>
            <a:r>
              <a:rPr lang="nl-NL" sz="1200" dirty="0">
                <a:solidFill>
                  <a:schemeClr val="dk1"/>
                </a:solidFill>
              </a:rPr>
              <a:t> </a:t>
            </a:r>
            <a:r>
              <a:rPr lang="nl-NL" sz="1200" dirty="0" err="1">
                <a:solidFill>
                  <a:schemeClr val="dk1"/>
                </a:solidFill>
              </a:rPr>
              <a:t>reducing</a:t>
            </a:r>
            <a:r>
              <a:rPr lang="nl-NL" sz="1200" dirty="0">
                <a:solidFill>
                  <a:schemeClr val="dk1"/>
                </a:solidFill>
              </a:rPr>
              <a:t> air </a:t>
            </a:r>
            <a:r>
              <a:rPr lang="nl-NL" sz="1200" dirty="0" err="1">
                <a:solidFill>
                  <a:schemeClr val="dk1"/>
                </a:solidFill>
              </a:rPr>
              <a:t>pollution</a:t>
            </a:r>
            <a:r>
              <a:rPr lang="nl-NL" sz="1200" dirty="0">
                <a:solidFill>
                  <a:schemeClr val="dk1"/>
                </a:solidFill>
              </a:rPr>
              <a:t> we </a:t>
            </a:r>
            <a:r>
              <a:rPr lang="nl-NL" sz="1200" dirty="0" err="1">
                <a:solidFill>
                  <a:schemeClr val="dk1"/>
                </a:solidFill>
              </a:rPr>
              <a:t>can</a:t>
            </a:r>
            <a:r>
              <a:rPr lang="nl-NL" sz="1200" dirty="0">
                <a:solidFill>
                  <a:schemeClr val="dk1"/>
                </a:solidFill>
              </a:rPr>
              <a:t> support </a:t>
            </a:r>
            <a:r>
              <a:rPr lang="nl-NL" sz="1200" dirty="0" err="1">
                <a:solidFill>
                  <a:schemeClr val="dk1"/>
                </a:solidFill>
              </a:rPr>
              <a:t>reducing</a:t>
            </a:r>
            <a:r>
              <a:rPr lang="nl-NL" sz="1200" dirty="0">
                <a:solidFill>
                  <a:schemeClr val="dk1"/>
                </a:solidFill>
              </a:rPr>
              <a:t> </a:t>
            </a:r>
            <a:r>
              <a:rPr lang="nl-NL" sz="1200" dirty="0" err="1">
                <a:solidFill>
                  <a:schemeClr val="dk1"/>
                </a:solidFill>
              </a:rPr>
              <a:t>greenhouse</a:t>
            </a:r>
            <a:r>
              <a:rPr lang="nl-NL" sz="1200" dirty="0">
                <a:solidFill>
                  <a:schemeClr val="dk1"/>
                </a:solidFill>
              </a:rPr>
              <a:t> gas </a:t>
            </a:r>
            <a:r>
              <a:rPr lang="nl-NL" sz="1200" dirty="0" err="1">
                <a:solidFill>
                  <a:schemeClr val="dk1"/>
                </a:solidFill>
              </a:rPr>
              <a:t>emissions</a:t>
            </a:r>
            <a:r>
              <a:rPr lang="nl-NL" sz="1200" dirty="0">
                <a:solidFill>
                  <a:schemeClr val="dk1"/>
                </a:solidFill>
              </a:rPr>
              <a:t> </a:t>
            </a:r>
            <a:r>
              <a:rPr lang="nl-NL" sz="1200" dirty="0" err="1">
                <a:solidFill>
                  <a:schemeClr val="dk1"/>
                </a:solidFill>
              </a:rPr>
              <a:t>which</a:t>
            </a:r>
            <a:r>
              <a:rPr lang="nl-NL" sz="1200" dirty="0">
                <a:solidFill>
                  <a:schemeClr val="dk1"/>
                </a:solidFill>
              </a:rPr>
              <a:t> are </a:t>
            </a:r>
            <a:r>
              <a:rPr lang="nl-NL" sz="1200" dirty="0" err="1">
                <a:solidFill>
                  <a:schemeClr val="dk1"/>
                </a:solidFill>
              </a:rPr>
              <a:t>the</a:t>
            </a:r>
            <a:r>
              <a:rPr lang="nl-NL" sz="1200" dirty="0">
                <a:solidFill>
                  <a:schemeClr val="dk1"/>
                </a:solidFill>
              </a:rPr>
              <a:t> </a:t>
            </a:r>
            <a:r>
              <a:rPr lang="nl-NL" sz="1200" dirty="0" err="1">
                <a:solidFill>
                  <a:schemeClr val="dk1"/>
                </a:solidFill>
              </a:rPr>
              <a:t>main</a:t>
            </a:r>
            <a:r>
              <a:rPr lang="nl-NL" sz="1200" dirty="0">
                <a:solidFill>
                  <a:schemeClr val="dk1"/>
                </a:solidFill>
              </a:rPr>
              <a:t> </a:t>
            </a:r>
            <a:r>
              <a:rPr lang="nl-NL" sz="1200" dirty="0" err="1">
                <a:solidFill>
                  <a:schemeClr val="dk1"/>
                </a:solidFill>
              </a:rPr>
              <a:t>casue</a:t>
            </a:r>
            <a:r>
              <a:rPr lang="nl-NL" sz="1200" dirty="0">
                <a:solidFill>
                  <a:schemeClr val="dk1"/>
                </a:solidFill>
              </a:rPr>
              <a:t> of </a:t>
            </a:r>
            <a:r>
              <a:rPr lang="nl-NL" sz="1200" dirty="0" err="1">
                <a:solidFill>
                  <a:schemeClr val="dk1"/>
                </a:solidFill>
              </a:rPr>
              <a:t>global</a:t>
            </a:r>
            <a:r>
              <a:rPr lang="nl-NL" sz="1200" dirty="0">
                <a:solidFill>
                  <a:schemeClr val="dk1"/>
                </a:solidFill>
              </a:rPr>
              <a:t> warming (</a:t>
            </a:r>
            <a:r>
              <a:rPr lang="nl-NL" sz="1200" dirty="0" err="1">
                <a:solidFill>
                  <a:schemeClr val="dk1"/>
                </a:solidFill>
              </a:rPr>
              <a:t>known</a:t>
            </a:r>
            <a:r>
              <a:rPr lang="nl-NL" sz="1200" dirty="0">
                <a:solidFill>
                  <a:schemeClr val="dk1"/>
                </a:solidFill>
              </a:rPr>
              <a:t> as </a:t>
            </a:r>
            <a:r>
              <a:rPr lang="nl-NL" sz="1200" dirty="0" err="1">
                <a:solidFill>
                  <a:schemeClr val="dk1"/>
                </a:solidFill>
              </a:rPr>
              <a:t>climate</a:t>
            </a:r>
            <a:r>
              <a:rPr lang="nl-NL" sz="1200" dirty="0">
                <a:solidFill>
                  <a:schemeClr val="dk1"/>
                </a:solidFill>
              </a:rPr>
              <a:t> </a:t>
            </a:r>
            <a:r>
              <a:rPr lang="nl-NL" sz="1200" dirty="0" err="1">
                <a:solidFill>
                  <a:schemeClr val="dk1"/>
                </a:solidFill>
              </a:rPr>
              <a:t>mitigation</a:t>
            </a:r>
            <a:r>
              <a:rPr lang="nl-NL" sz="1200" dirty="0">
                <a:solidFill>
                  <a:schemeClr val="dk1"/>
                </a:solidFill>
              </a:rPr>
              <a:t>).</a:t>
            </a:r>
            <a:endParaRPr dirty="0"/>
          </a:p>
          <a:p>
            <a:pPr indent="-304800">
              <a:buClr>
                <a:schemeClr val="dk1"/>
              </a:buClr>
              <a:buSzPts val="1200"/>
              <a:buChar char="-"/>
            </a:pPr>
            <a:r>
              <a:rPr lang="nl-NL" sz="1200" dirty="0">
                <a:solidFill>
                  <a:schemeClr val="dk1"/>
                </a:solidFill>
              </a:rPr>
              <a:t>It is </a:t>
            </a:r>
            <a:r>
              <a:rPr lang="nl-NL" sz="1200" dirty="0" err="1">
                <a:solidFill>
                  <a:schemeClr val="dk1"/>
                </a:solidFill>
              </a:rPr>
              <a:t>also</a:t>
            </a:r>
            <a:r>
              <a:rPr lang="nl-NL" sz="1200" dirty="0">
                <a:solidFill>
                  <a:schemeClr val="dk1"/>
                </a:solidFill>
              </a:rPr>
              <a:t> important </a:t>
            </a:r>
            <a:r>
              <a:rPr lang="nl-NL" sz="1200" dirty="0" err="1">
                <a:solidFill>
                  <a:schemeClr val="dk1"/>
                </a:solidFill>
              </a:rPr>
              <a:t>to</a:t>
            </a:r>
            <a:r>
              <a:rPr lang="nl-NL" sz="1200" dirty="0">
                <a:solidFill>
                  <a:schemeClr val="dk1"/>
                </a:solidFill>
              </a:rPr>
              <a:t> </a:t>
            </a:r>
            <a:r>
              <a:rPr lang="nl-NL" sz="1200" dirty="0" err="1">
                <a:solidFill>
                  <a:schemeClr val="dk1"/>
                </a:solidFill>
              </a:rPr>
              <a:t>consider</a:t>
            </a:r>
            <a:r>
              <a:rPr lang="nl-NL" sz="1200" dirty="0">
                <a:solidFill>
                  <a:schemeClr val="dk1"/>
                </a:solidFill>
              </a:rPr>
              <a:t> </a:t>
            </a:r>
            <a:r>
              <a:rPr lang="nl-NL" sz="1200" dirty="0" err="1">
                <a:solidFill>
                  <a:schemeClr val="dk1"/>
                </a:solidFill>
              </a:rPr>
              <a:t>that</a:t>
            </a:r>
            <a:r>
              <a:rPr lang="nl-NL" sz="1200" dirty="0">
                <a:solidFill>
                  <a:schemeClr val="dk1"/>
                </a:solidFill>
              </a:rPr>
              <a:t> </a:t>
            </a:r>
            <a:r>
              <a:rPr lang="nl-NL" sz="1200" dirty="0" err="1">
                <a:solidFill>
                  <a:schemeClr val="dk1"/>
                </a:solidFill>
              </a:rPr>
              <a:t>people</a:t>
            </a:r>
            <a:r>
              <a:rPr lang="nl-NL" sz="1200" dirty="0">
                <a:solidFill>
                  <a:schemeClr val="dk1"/>
                </a:solidFill>
              </a:rPr>
              <a:t> </a:t>
            </a:r>
            <a:r>
              <a:rPr lang="nl-NL" sz="1200" dirty="0" err="1">
                <a:solidFill>
                  <a:schemeClr val="dk1"/>
                </a:solidFill>
              </a:rPr>
              <a:t>with</a:t>
            </a:r>
            <a:r>
              <a:rPr lang="nl-NL" sz="1200" dirty="0">
                <a:solidFill>
                  <a:schemeClr val="dk1"/>
                </a:solidFill>
              </a:rPr>
              <a:t> </a:t>
            </a:r>
            <a:r>
              <a:rPr lang="nl-NL" sz="1200" dirty="0" err="1">
                <a:solidFill>
                  <a:schemeClr val="dk1"/>
                </a:solidFill>
              </a:rPr>
              <a:t>underlying</a:t>
            </a:r>
            <a:r>
              <a:rPr lang="nl-NL" sz="1200" dirty="0">
                <a:solidFill>
                  <a:schemeClr val="dk1"/>
                </a:solidFill>
              </a:rPr>
              <a:t> </a:t>
            </a:r>
            <a:r>
              <a:rPr lang="nl-NL" sz="1200" dirty="0" err="1">
                <a:solidFill>
                  <a:schemeClr val="dk1"/>
                </a:solidFill>
              </a:rPr>
              <a:t>NCDs</a:t>
            </a:r>
            <a:r>
              <a:rPr lang="nl-NL" sz="1200" dirty="0">
                <a:solidFill>
                  <a:schemeClr val="dk1"/>
                </a:solidFill>
              </a:rPr>
              <a:t> (diabetes, </a:t>
            </a:r>
            <a:r>
              <a:rPr lang="nl-NL" sz="1200" dirty="0" err="1">
                <a:solidFill>
                  <a:schemeClr val="dk1"/>
                </a:solidFill>
              </a:rPr>
              <a:t>hypertension</a:t>
            </a:r>
            <a:r>
              <a:rPr lang="nl-NL" sz="1200" dirty="0">
                <a:solidFill>
                  <a:schemeClr val="dk1"/>
                </a:solidFill>
              </a:rPr>
              <a:t>, </a:t>
            </a:r>
            <a:r>
              <a:rPr lang="nl-NL" sz="1200" dirty="0" err="1">
                <a:solidFill>
                  <a:schemeClr val="dk1"/>
                </a:solidFill>
              </a:rPr>
              <a:t>cancers</a:t>
            </a:r>
            <a:r>
              <a:rPr lang="nl-NL" sz="1200" dirty="0">
                <a:solidFill>
                  <a:schemeClr val="dk1"/>
                </a:solidFill>
              </a:rPr>
              <a:t> etc.) </a:t>
            </a:r>
            <a:r>
              <a:rPr lang="nl-NL" sz="1200" dirty="0" err="1">
                <a:solidFill>
                  <a:schemeClr val="dk1"/>
                </a:solidFill>
              </a:rPr>
              <a:t>can</a:t>
            </a:r>
            <a:r>
              <a:rPr lang="nl-NL" sz="1200" dirty="0">
                <a:solidFill>
                  <a:schemeClr val="dk1"/>
                </a:solidFill>
              </a:rPr>
              <a:t> </a:t>
            </a:r>
            <a:r>
              <a:rPr lang="nl-NL" sz="1200" dirty="0" err="1">
                <a:solidFill>
                  <a:schemeClr val="dk1"/>
                </a:solidFill>
              </a:rPr>
              <a:t>be</a:t>
            </a:r>
            <a:r>
              <a:rPr lang="nl-NL" sz="1200" dirty="0">
                <a:solidFill>
                  <a:schemeClr val="dk1"/>
                </a:solidFill>
              </a:rPr>
              <a:t> </a:t>
            </a:r>
            <a:r>
              <a:rPr lang="nl-NL" sz="1200" dirty="0" err="1">
                <a:solidFill>
                  <a:schemeClr val="dk1"/>
                </a:solidFill>
              </a:rPr>
              <a:t>impacted</a:t>
            </a:r>
            <a:r>
              <a:rPr lang="nl-NL" sz="1200" dirty="0">
                <a:solidFill>
                  <a:schemeClr val="dk1"/>
                </a:solidFill>
              </a:rPr>
              <a:t> </a:t>
            </a:r>
            <a:r>
              <a:rPr lang="nl-NL" sz="1200" dirty="0" err="1">
                <a:solidFill>
                  <a:schemeClr val="dk1"/>
                </a:solidFill>
              </a:rPr>
              <a:t>by</a:t>
            </a:r>
            <a:r>
              <a:rPr lang="nl-NL" sz="1200" dirty="0">
                <a:solidFill>
                  <a:schemeClr val="dk1"/>
                </a:solidFill>
              </a:rPr>
              <a:t> extreme </a:t>
            </a:r>
            <a:r>
              <a:rPr lang="nl-NL" sz="1200" dirty="0" err="1">
                <a:solidFill>
                  <a:schemeClr val="dk1"/>
                </a:solidFill>
              </a:rPr>
              <a:t>weather</a:t>
            </a:r>
            <a:r>
              <a:rPr lang="nl-NL" sz="1200" dirty="0">
                <a:solidFill>
                  <a:schemeClr val="dk1"/>
                </a:solidFill>
              </a:rPr>
              <a:t> events </a:t>
            </a:r>
            <a:r>
              <a:rPr lang="nl-NL" sz="1200" dirty="0" err="1">
                <a:solidFill>
                  <a:schemeClr val="dk1"/>
                </a:solidFill>
              </a:rPr>
              <a:t>such</a:t>
            </a:r>
            <a:r>
              <a:rPr lang="nl-NL" sz="1200" dirty="0">
                <a:solidFill>
                  <a:schemeClr val="dk1"/>
                </a:solidFill>
              </a:rPr>
              <a:t> as </a:t>
            </a:r>
            <a:r>
              <a:rPr lang="nl-NL" sz="1200" dirty="0" err="1">
                <a:solidFill>
                  <a:schemeClr val="dk1"/>
                </a:solidFill>
              </a:rPr>
              <a:t>floods</a:t>
            </a:r>
            <a:r>
              <a:rPr lang="nl-NL" sz="1200" dirty="0">
                <a:solidFill>
                  <a:schemeClr val="dk1"/>
                </a:solidFill>
              </a:rPr>
              <a:t> </a:t>
            </a:r>
            <a:r>
              <a:rPr lang="nl-NL" sz="1200" dirty="0" err="1">
                <a:solidFill>
                  <a:schemeClr val="dk1"/>
                </a:solidFill>
              </a:rPr>
              <a:t>and</a:t>
            </a:r>
            <a:r>
              <a:rPr lang="nl-NL" sz="1200" dirty="0">
                <a:solidFill>
                  <a:schemeClr val="dk1"/>
                </a:solidFill>
              </a:rPr>
              <a:t> </a:t>
            </a:r>
            <a:r>
              <a:rPr lang="nl-NL" sz="1200" dirty="0" err="1">
                <a:solidFill>
                  <a:schemeClr val="dk1"/>
                </a:solidFill>
              </a:rPr>
              <a:t>storms</a:t>
            </a:r>
            <a:r>
              <a:rPr lang="nl-NL" sz="1200" dirty="0">
                <a:solidFill>
                  <a:schemeClr val="dk1"/>
                </a:solidFill>
              </a:rPr>
              <a:t> </a:t>
            </a:r>
            <a:r>
              <a:rPr lang="nl-NL" sz="1200" dirty="0" err="1">
                <a:solidFill>
                  <a:schemeClr val="dk1"/>
                </a:solidFill>
              </a:rPr>
              <a:t>that</a:t>
            </a:r>
            <a:r>
              <a:rPr lang="nl-NL" sz="1200" dirty="0">
                <a:solidFill>
                  <a:schemeClr val="dk1"/>
                </a:solidFill>
              </a:rPr>
              <a:t> </a:t>
            </a:r>
            <a:r>
              <a:rPr lang="nl-NL" sz="1200" dirty="0" err="1">
                <a:solidFill>
                  <a:schemeClr val="dk1"/>
                </a:solidFill>
              </a:rPr>
              <a:t>interup</a:t>
            </a:r>
            <a:r>
              <a:rPr lang="nl-NL" sz="1200" dirty="0">
                <a:solidFill>
                  <a:schemeClr val="dk1"/>
                </a:solidFill>
              </a:rPr>
              <a:t> health services, </a:t>
            </a:r>
            <a:r>
              <a:rPr lang="nl-NL" sz="1200" dirty="0" err="1">
                <a:solidFill>
                  <a:schemeClr val="dk1"/>
                </a:solidFill>
              </a:rPr>
              <a:t>especially</a:t>
            </a:r>
            <a:r>
              <a:rPr lang="nl-NL" sz="1200" dirty="0">
                <a:solidFill>
                  <a:schemeClr val="dk1"/>
                </a:solidFill>
              </a:rPr>
              <a:t> </a:t>
            </a:r>
            <a:r>
              <a:rPr lang="nl-NL" sz="1200" dirty="0" err="1">
                <a:solidFill>
                  <a:schemeClr val="dk1"/>
                </a:solidFill>
              </a:rPr>
              <a:t>amongst</a:t>
            </a:r>
            <a:r>
              <a:rPr lang="nl-NL" sz="1200" dirty="0">
                <a:solidFill>
                  <a:schemeClr val="dk1"/>
                </a:solidFill>
              </a:rPr>
              <a:t> </a:t>
            </a:r>
            <a:r>
              <a:rPr lang="nl-NL" sz="1200" dirty="0" err="1">
                <a:solidFill>
                  <a:schemeClr val="dk1"/>
                </a:solidFill>
              </a:rPr>
              <a:t>elderly</a:t>
            </a:r>
            <a:r>
              <a:rPr lang="nl-NL" sz="1200" dirty="0">
                <a:solidFill>
                  <a:schemeClr val="dk1"/>
                </a:solidFill>
              </a:rPr>
              <a:t> </a:t>
            </a:r>
            <a:r>
              <a:rPr lang="nl-NL" sz="1200" dirty="0" err="1">
                <a:solidFill>
                  <a:schemeClr val="dk1"/>
                </a:solidFill>
              </a:rPr>
              <a:t>people</a:t>
            </a:r>
            <a:r>
              <a:rPr lang="nl-NL" sz="1200" dirty="0">
                <a:solidFill>
                  <a:schemeClr val="dk1"/>
                </a:solidFill>
              </a:rPr>
              <a:t>. </a:t>
            </a:r>
            <a:r>
              <a:rPr lang="nl-NL" sz="1200" dirty="0" err="1">
                <a:solidFill>
                  <a:schemeClr val="dk1"/>
                </a:solidFill>
              </a:rPr>
              <a:t>Mental</a:t>
            </a:r>
            <a:r>
              <a:rPr lang="nl-NL" sz="1200" dirty="0">
                <a:solidFill>
                  <a:schemeClr val="dk1"/>
                </a:solidFill>
              </a:rPr>
              <a:t> stress </a:t>
            </a:r>
            <a:r>
              <a:rPr lang="nl-NL" sz="1200" dirty="0" err="1">
                <a:solidFill>
                  <a:schemeClr val="dk1"/>
                </a:solidFill>
              </a:rPr>
              <a:t>associated</a:t>
            </a:r>
            <a:r>
              <a:rPr lang="nl-NL" sz="1200" dirty="0">
                <a:solidFill>
                  <a:schemeClr val="dk1"/>
                </a:solidFill>
              </a:rPr>
              <a:t> </a:t>
            </a:r>
            <a:r>
              <a:rPr lang="nl-NL" sz="1200" dirty="0" err="1">
                <a:solidFill>
                  <a:schemeClr val="dk1"/>
                </a:solidFill>
              </a:rPr>
              <a:t>with</a:t>
            </a:r>
            <a:r>
              <a:rPr lang="nl-NL" sz="1200" dirty="0">
                <a:solidFill>
                  <a:schemeClr val="dk1"/>
                </a:solidFill>
              </a:rPr>
              <a:t> </a:t>
            </a:r>
            <a:r>
              <a:rPr lang="nl-NL" sz="1200" dirty="0" err="1">
                <a:solidFill>
                  <a:schemeClr val="dk1"/>
                </a:solidFill>
              </a:rPr>
              <a:t>disastres</a:t>
            </a:r>
            <a:r>
              <a:rPr lang="nl-NL" sz="1200" dirty="0">
                <a:solidFill>
                  <a:schemeClr val="dk1"/>
                </a:solidFill>
              </a:rPr>
              <a:t> </a:t>
            </a:r>
            <a:r>
              <a:rPr lang="nl-NL" sz="1200" dirty="0" err="1">
                <a:solidFill>
                  <a:schemeClr val="dk1"/>
                </a:solidFill>
              </a:rPr>
              <a:t>can</a:t>
            </a:r>
            <a:r>
              <a:rPr lang="nl-NL" sz="1200" dirty="0">
                <a:solidFill>
                  <a:schemeClr val="dk1"/>
                </a:solidFill>
              </a:rPr>
              <a:t> </a:t>
            </a:r>
            <a:r>
              <a:rPr lang="nl-NL" sz="1200" dirty="0" err="1">
                <a:solidFill>
                  <a:schemeClr val="dk1"/>
                </a:solidFill>
              </a:rPr>
              <a:t>exacerbate</a:t>
            </a:r>
            <a:r>
              <a:rPr lang="nl-NL" sz="1200" dirty="0">
                <a:solidFill>
                  <a:schemeClr val="dk1"/>
                </a:solidFill>
              </a:rPr>
              <a:t> </a:t>
            </a:r>
            <a:r>
              <a:rPr lang="nl-NL" sz="1200" dirty="0" err="1">
                <a:solidFill>
                  <a:schemeClr val="dk1"/>
                </a:solidFill>
              </a:rPr>
              <a:t>NCDs</a:t>
            </a:r>
            <a:r>
              <a:rPr lang="nl-NL" sz="1200" dirty="0">
                <a:solidFill>
                  <a:schemeClr val="dk1"/>
                </a:solidFill>
              </a:rPr>
              <a:t>. Disasters </a:t>
            </a:r>
            <a:r>
              <a:rPr lang="nl-NL" sz="1200" dirty="0" err="1">
                <a:solidFill>
                  <a:schemeClr val="dk1"/>
                </a:solidFill>
              </a:rPr>
              <a:t>associated</a:t>
            </a:r>
            <a:r>
              <a:rPr lang="nl-NL" sz="1200" dirty="0">
                <a:solidFill>
                  <a:schemeClr val="dk1"/>
                </a:solidFill>
              </a:rPr>
              <a:t> </a:t>
            </a:r>
            <a:r>
              <a:rPr lang="nl-NL" sz="1200" dirty="0" err="1">
                <a:solidFill>
                  <a:schemeClr val="dk1"/>
                </a:solidFill>
              </a:rPr>
              <a:t>temporary</a:t>
            </a:r>
            <a:r>
              <a:rPr lang="nl-NL" sz="1200" dirty="0">
                <a:solidFill>
                  <a:schemeClr val="dk1"/>
                </a:solidFill>
              </a:rPr>
              <a:t>/</a:t>
            </a:r>
            <a:r>
              <a:rPr lang="nl-NL" sz="1200" dirty="0" err="1">
                <a:solidFill>
                  <a:schemeClr val="dk1"/>
                </a:solidFill>
              </a:rPr>
              <a:t>seasonal</a:t>
            </a:r>
            <a:r>
              <a:rPr lang="nl-NL" sz="1200" dirty="0">
                <a:solidFill>
                  <a:schemeClr val="dk1"/>
                </a:solidFill>
              </a:rPr>
              <a:t> </a:t>
            </a:r>
            <a:r>
              <a:rPr lang="nl-NL" sz="1200" dirty="0" err="1">
                <a:solidFill>
                  <a:schemeClr val="dk1"/>
                </a:solidFill>
              </a:rPr>
              <a:t>forced</a:t>
            </a:r>
            <a:r>
              <a:rPr lang="nl-NL" sz="1200" dirty="0">
                <a:solidFill>
                  <a:schemeClr val="dk1"/>
                </a:solidFill>
              </a:rPr>
              <a:t>/</a:t>
            </a:r>
            <a:r>
              <a:rPr lang="nl-NL" sz="1200" dirty="0" err="1">
                <a:solidFill>
                  <a:schemeClr val="dk1"/>
                </a:solidFill>
              </a:rPr>
              <a:t>voluntary</a:t>
            </a:r>
            <a:r>
              <a:rPr lang="nl-NL" sz="1200" dirty="0">
                <a:solidFill>
                  <a:schemeClr val="dk1"/>
                </a:solidFill>
              </a:rPr>
              <a:t> displacement </a:t>
            </a:r>
            <a:r>
              <a:rPr lang="nl-NL" sz="1200" dirty="0" err="1">
                <a:solidFill>
                  <a:schemeClr val="dk1"/>
                </a:solidFill>
              </a:rPr>
              <a:t>can</a:t>
            </a:r>
            <a:r>
              <a:rPr lang="nl-NL" sz="1200" dirty="0">
                <a:solidFill>
                  <a:schemeClr val="dk1"/>
                </a:solidFill>
              </a:rPr>
              <a:t> </a:t>
            </a:r>
            <a:r>
              <a:rPr lang="nl-NL" sz="1200" dirty="0" err="1">
                <a:solidFill>
                  <a:schemeClr val="dk1"/>
                </a:solidFill>
              </a:rPr>
              <a:t>result</a:t>
            </a:r>
            <a:r>
              <a:rPr lang="nl-NL" sz="1200" dirty="0">
                <a:solidFill>
                  <a:schemeClr val="dk1"/>
                </a:solidFill>
              </a:rPr>
              <a:t> in a </a:t>
            </a:r>
            <a:r>
              <a:rPr lang="nl-NL" sz="1200" dirty="0" err="1">
                <a:solidFill>
                  <a:schemeClr val="dk1"/>
                </a:solidFill>
              </a:rPr>
              <a:t>distruption</a:t>
            </a:r>
            <a:r>
              <a:rPr lang="nl-NL" sz="1200" dirty="0">
                <a:solidFill>
                  <a:schemeClr val="dk1"/>
                </a:solidFill>
              </a:rPr>
              <a:t>/</a:t>
            </a:r>
            <a:r>
              <a:rPr lang="nl-NL" sz="1200" dirty="0" err="1">
                <a:solidFill>
                  <a:schemeClr val="dk1"/>
                </a:solidFill>
              </a:rPr>
              <a:t>lack</a:t>
            </a:r>
            <a:r>
              <a:rPr lang="nl-NL" sz="1200" dirty="0">
                <a:solidFill>
                  <a:schemeClr val="dk1"/>
                </a:solidFill>
              </a:rPr>
              <a:t> of access </a:t>
            </a:r>
            <a:r>
              <a:rPr lang="nl-NL" sz="1200" dirty="0" err="1">
                <a:solidFill>
                  <a:schemeClr val="dk1"/>
                </a:solidFill>
              </a:rPr>
              <a:t>to</a:t>
            </a:r>
            <a:r>
              <a:rPr lang="nl-NL" sz="1200" dirty="0">
                <a:solidFill>
                  <a:schemeClr val="dk1"/>
                </a:solidFill>
              </a:rPr>
              <a:t> </a:t>
            </a:r>
            <a:r>
              <a:rPr lang="nl-NL" sz="1200" dirty="0" err="1">
                <a:solidFill>
                  <a:schemeClr val="dk1"/>
                </a:solidFill>
              </a:rPr>
              <a:t>medication</a:t>
            </a:r>
            <a:r>
              <a:rPr lang="nl-NL" sz="1200" dirty="0">
                <a:solidFill>
                  <a:schemeClr val="dk1"/>
                </a:solidFill>
              </a:rPr>
              <a:t> </a:t>
            </a:r>
            <a:r>
              <a:rPr lang="nl-NL" sz="1200" dirty="0" err="1">
                <a:solidFill>
                  <a:schemeClr val="dk1"/>
                </a:solidFill>
              </a:rPr>
              <a:t>and</a:t>
            </a:r>
            <a:r>
              <a:rPr lang="nl-NL" sz="1200" dirty="0">
                <a:solidFill>
                  <a:schemeClr val="dk1"/>
                </a:solidFill>
              </a:rPr>
              <a:t> </a:t>
            </a:r>
            <a:r>
              <a:rPr lang="nl-NL" sz="1200" dirty="0" err="1">
                <a:solidFill>
                  <a:schemeClr val="dk1"/>
                </a:solidFill>
              </a:rPr>
              <a:t>interruption</a:t>
            </a:r>
            <a:r>
              <a:rPr lang="nl-NL" sz="1200" dirty="0">
                <a:solidFill>
                  <a:schemeClr val="dk1"/>
                </a:solidFill>
              </a:rPr>
              <a:t> of </a:t>
            </a:r>
            <a:r>
              <a:rPr lang="nl-NL" sz="1200" dirty="0" err="1">
                <a:solidFill>
                  <a:schemeClr val="dk1"/>
                </a:solidFill>
              </a:rPr>
              <a:t>their</a:t>
            </a:r>
            <a:r>
              <a:rPr lang="nl-NL" sz="1200" dirty="0">
                <a:solidFill>
                  <a:schemeClr val="dk1"/>
                </a:solidFill>
              </a:rPr>
              <a:t> treatment </a:t>
            </a:r>
            <a:r>
              <a:rPr lang="nl-NL" sz="1200" dirty="0" err="1">
                <a:solidFill>
                  <a:schemeClr val="dk1"/>
                </a:solidFill>
              </a:rPr>
              <a:t>potentially</a:t>
            </a:r>
            <a:r>
              <a:rPr lang="nl-NL" sz="1200" dirty="0">
                <a:solidFill>
                  <a:schemeClr val="dk1"/>
                </a:solidFill>
              </a:rPr>
              <a:t> </a:t>
            </a:r>
            <a:r>
              <a:rPr lang="nl-NL" sz="1200" dirty="0" err="1">
                <a:solidFill>
                  <a:schemeClr val="dk1"/>
                </a:solidFill>
              </a:rPr>
              <a:t>worsening</a:t>
            </a:r>
            <a:r>
              <a:rPr lang="nl-NL" sz="1200" dirty="0">
                <a:solidFill>
                  <a:schemeClr val="dk1"/>
                </a:solidFill>
              </a:rPr>
              <a:t> it.</a:t>
            </a:r>
            <a:endParaRPr lang="nl-NL" sz="1200" dirty="0"/>
          </a:p>
          <a:p>
            <a:pPr marL="457200" lvl="0" indent="-304800" algn="l">
              <a:lnSpc>
                <a:spcPct val="100000"/>
              </a:lnSpc>
              <a:spcBef>
                <a:spcPts val="0"/>
              </a:spcBef>
              <a:spcAft>
                <a:spcPts val="0"/>
              </a:spcAft>
              <a:buClr>
                <a:schemeClr val="dk1"/>
              </a:buClr>
              <a:buSzPts val="1200"/>
              <a:buChar char="-"/>
            </a:pPr>
            <a:r>
              <a:rPr lang="nl-NL" sz="1200" dirty="0" err="1"/>
              <a:t>Latest</a:t>
            </a:r>
            <a:r>
              <a:rPr lang="nl-NL" sz="1200" dirty="0"/>
              <a:t> IPCC WGII report 2022 </a:t>
            </a:r>
            <a:r>
              <a:rPr lang="nl-NL" sz="1200" dirty="0" err="1"/>
              <a:t>confirms</a:t>
            </a:r>
            <a:r>
              <a:rPr lang="nl-NL" sz="1200" dirty="0"/>
              <a:t>: </a:t>
            </a:r>
            <a:r>
              <a:rPr lang="en-US" dirty="0"/>
              <a:t>Global air pollution-related mortality attributable to climate change is likely to increase and partially counteract any benefits achieved through emission reductions ; Exposure to wildland fires and associated smoke has increased in several regions; Climate change is projected to increase the number and severity of wildfires. </a:t>
            </a:r>
          </a:p>
          <a:p>
            <a:pPr indent="-304800">
              <a:buClr>
                <a:schemeClr val="dk1"/>
              </a:buClr>
              <a:buSzPts val="1200"/>
              <a:buChar char="-"/>
            </a:pPr>
            <a:endParaRPr lang="nl-NL" sz="1200" dirty="0"/>
          </a:p>
        </p:txBody>
      </p:sp>
      <p:sp>
        <p:nvSpPr>
          <p:cNvPr id="215" name="Google Shape;215;ga4a6a5112b_0_37: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1400"/>
              <a:buNone/>
            </a:pPr>
            <a:fld id="{00000000-1234-1234-1234-123412341234}" type="slidenum">
              <a:rPr lang="nl-NL"/>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3da034913_0_8: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8" name="Google Shape;228;g53da034913_0_8: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SzPts val="1400"/>
              <a:buNone/>
            </a:pPr>
            <a:r>
              <a:rPr lang="nl-NL" sz="1200" dirty="0" err="1"/>
              <a:t>Interaction</a:t>
            </a:r>
            <a:r>
              <a:rPr lang="nl-NL" sz="1200" dirty="0"/>
              <a:t>: Do </a:t>
            </a:r>
            <a:r>
              <a:rPr lang="nl-NL" sz="1200" dirty="0" err="1"/>
              <a:t>you</a:t>
            </a:r>
            <a:r>
              <a:rPr lang="nl-NL" sz="1200" dirty="0"/>
              <a:t> </a:t>
            </a:r>
            <a:r>
              <a:rPr lang="nl-NL" sz="1200" dirty="0" err="1"/>
              <a:t>think</a:t>
            </a:r>
            <a:r>
              <a:rPr lang="nl-NL" sz="1200" dirty="0"/>
              <a:t> </a:t>
            </a:r>
            <a:r>
              <a:rPr lang="nl-NL" sz="1200" dirty="0" err="1"/>
              <a:t>climate</a:t>
            </a:r>
            <a:r>
              <a:rPr lang="nl-NL" sz="1200" dirty="0"/>
              <a:t> change </a:t>
            </a:r>
            <a:r>
              <a:rPr lang="nl-NL" sz="1200" dirty="0" err="1"/>
              <a:t>can</a:t>
            </a:r>
            <a:r>
              <a:rPr lang="nl-NL" sz="1200" dirty="0"/>
              <a:t> </a:t>
            </a:r>
            <a:r>
              <a:rPr lang="nl-NL" sz="1200" dirty="0" err="1"/>
              <a:t>influence</a:t>
            </a:r>
            <a:r>
              <a:rPr lang="nl-NL" sz="1200" dirty="0"/>
              <a:t> </a:t>
            </a:r>
            <a:r>
              <a:rPr lang="nl-NL" sz="1200" dirty="0" err="1"/>
              <a:t>psychological</a:t>
            </a:r>
            <a:r>
              <a:rPr lang="nl-NL" sz="1200" dirty="0"/>
              <a:t> </a:t>
            </a:r>
            <a:r>
              <a:rPr lang="nl-NL" sz="1200" dirty="0" err="1"/>
              <a:t>wellbeing</a:t>
            </a:r>
            <a:r>
              <a:rPr lang="nl-NL" sz="1200" dirty="0"/>
              <a:t> </a:t>
            </a:r>
            <a:r>
              <a:rPr lang="nl-NL" sz="1200" dirty="0" err="1"/>
              <a:t>and</a:t>
            </a:r>
            <a:r>
              <a:rPr lang="nl-NL" sz="1200" dirty="0"/>
              <a:t> </a:t>
            </a:r>
            <a:r>
              <a:rPr lang="nl-NL" sz="1200" dirty="0" err="1"/>
              <a:t>mental</a:t>
            </a:r>
            <a:r>
              <a:rPr lang="nl-NL" sz="1200" dirty="0"/>
              <a:t> health?</a:t>
            </a:r>
            <a:endParaRPr sz="1200" dirty="0"/>
          </a:p>
          <a:p>
            <a:pPr marL="0" lvl="0" indent="0" algn="l" rtl="0">
              <a:lnSpc>
                <a:spcPct val="100000"/>
              </a:lnSpc>
              <a:spcBef>
                <a:spcPts val="0"/>
              </a:spcBef>
              <a:spcAft>
                <a:spcPts val="0"/>
              </a:spcAft>
              <a:buSzPts val="1400"/>
              <a:buNone/>
            </a:pPr>
            <a:endParaRPr sz="1200"/>
          </a:p>
          <a:p>
            <a:pPr marL="0" indent="0">
              <a:buClr>
                <a:schemeClr val="dk1"/>
              </a:buClr>
              <a:buSzPts val="1100"/>
            </a:pPr>
            <a:r>
              <a:rPr lang="nl-NL" sz="1200" dirty="0" err="1"/>
              <a:t>Key</a:t>
            </a:r>
            <a:r>
              <a:rPr lang="nl-NL" sz="1200" dirty="0"/>
              <a:t> </a:t>
            </a:r>
            <a:r>
              <a:rPr lang="nl-NL" sz="1200" dirty="0" err="1"/>
              <a:t>talking</a:t>
            </a:r>
            <a:r>
              <a:rPr lang="nl-NL" sz="1200" dirty="0"/>
              <a:t> points:</a:t>
            </a:r>
            <a:endParaRPr lang="en-US" dirty="0"/>
          </a:p>
          <a:p>
            <a:pPr marL="0" indent="0">
              <a:buSzPts val="1100"/>
            </a:pPr>
            <a:r>
              <a:rPr lang="nl-NL" dirty="0"/>
              <a:t>- </a:t>
            </a:r>
            <a:r>
              <a:rPr lang="nl-NL" dirty="0" err="1"/>
              <a:t>Latest</a:t>
            </a:r>
            <a:r>
              <a:rPr lang="nl-NL" dirty="0"/>
              <a:t> IPCC report in 2022 </a:t>
            </a:r>
            <a:r>
              <a:rPr lang="nl-NL" dirty="0" err="1"/>
              <a:t>confirms</a:t>
            </a:r>
            <a:r>
              <a:rPr lang="nl-NL" dirty="0"/>
              <a:t>: </a:t>
            </a:r>
            <a:r>
              <a:rPr lang="en-US" dirty="0"/>
              <a:t>with very high confidence - </a:t>
            </a:r>
            <a:r>
              <a:rPr lang="en-US" b="1" dirty="0"/>
              <a:t>that climate change is already harming physical and mental health.</a:t>
            </a:r>
            <a:endParaRPr lang="nl-NL" dirty="0"/>
          </a:p>
          <a:p>
            <a:pPr marL="0" indent="0">
              <a:buSzPts val="1100"/>
            </a:pPr>
            <a:r>
              <a:rPr lang="nl-NL" sz="1200" dirty="0"/>
              <a:t>- Exposure </a:t>
            </a:r>
            <a:r>
              <a:rPr lang="nl-NL" sz="1200" dirty="0" err="1"/>
              <a:t>to</a:t>
            </a:r>
            <a:r>
              <a:rPr lang="nl-NL" sz="1200" dirty="0"/>
              <a:t> </a:t>
            </a:r>
            <a:r>
              <a:rPr lang="nl-NL" sz="1200" dirty="0" err="1"/>
              <a:t>floods</a:t>
            </a:r>
            <a:r>
              <a:rPr lang="nl-NL" sz="1200" dirty="0"/>
              <a:t>, </a:t>
            </a:r>
            <a:r>
              <a:rPr lang="nl-NL" sz="1200" dirty="0" err="1"/>
              <a:t>droughts</a:t>
            </a:r>
            <a:r>
              <a:rPr lang="nl-NL" sz="1200" dirty="0"/>
              <a:t> </a:t>
            </a:r>
            <a:r>
              <a:rPr lang="nl-NL" sz="1200" dirty="0" err="1"/>
              <a:t>and</a:t>
            </a:r>
            <a:r>
              <a:rPr lang="nl-NL" sz="1200" dirty="0"/>
              <a:t> heatwaves </a:t>
            </a:r>
            <a:r>
              <a:rPr lang="nl-NL" sz="1200" dirty="0" err="1"/>
              <a:t>can</a:t>
            </a:r>
            <a:r>
              <a:rPr lang="nl-NL" sz="1200" dirty="0"/>
              <a:t> </a:t>
            </a:r>
            <a:r>
              <a:rPr lang="nl-NL" sz="1200" dirty="0" err="1"/>
              <a:t>potentially</a:t>
            </a:r>
            <a:r>
              <a:rPr lang="nl-NL" sz="1200" dirty="0"/>
              <a:t> trigger or </a:t>
            </a:r>
            <a:r>
              <a:rPr lang="nl-NL" sz="1200" dirty="0" err="1"/>
              <a:t>exacerbate</a:t>
            </a:r>
            <a:r>
              <a:rPr lang="nl-NL" sz="1200" dirty="0"/>
              <a:t> stress. It </a:t>
            </a:r>
            <a:r>
              <a:rPr lang="nl-NL" sz="1200" dirty="0" err="1"/>
              <a:t>affects</a:t>
            </a:r>
            <a:r>
              <a:rPr lang="nl-NL" sz="1200" dirty="0"/>
              <a:t> </a:t>
            </a:r>
            <a:r>
              <a:rPr lang="nl-NL" sz="1200" dirty="0" err="1"/>
              <a:t>especially</a:t>
            </a:r>
            <a:r>
              <a:rPr lang="nl-NL" sz="1200" dirty="0"/>
              <a:t> </a:t>
            </a:r>
            <a:r>
              <a:rPr lang="nl-NL" sz="1200" dirty="0" err="1"/>
              <a:t>those</a:t>
            </a:r>
            <a:r>
              <a:rPr lang="nl-NL" sz="1200" dirty="0"/>
              <a:t> </a:t>
            </a:r>
            <a:r>
              <a:rPr lang="nl-NL" sz="1200" dirty="0" err="1"/>
              <a:t>people</a:t>
            </a:r>
            <a:r>
              <a:rPr lang="nl-NL" sz="1200" dirty="0"/>
              <a:t> </a:t>
            </a:r>
            <a:r>
              <a:rPr lang="nl-NL" sz="1200" dirty="0" err="1"/>
              <a:t>with</a:t>
            </a:r>
            <a:r>
              <a:rPr lang="nl-NL" sz="1200" dirty="0"/>
              <a:t> </a:t>
            </a:r>
            <a:r>
              <a:rPr lang="nl-NL" sz="1200" dirty="0" err="1"/>
              <a:t>underlying</a:t>
            </a:r>
            <a:r>
              <a:rPr lang="nl-NL" sz="1200" dirty="0"/>
              <a:t> </a:t>
            </a:r>
            <a:r>
              <a:rPr lang="nl-NL" sz="1200" dirty="0" err="1"/>
              <a:t>mental</a:t>
            </a:r>
            <a:r>
              <a:rPr lang="nl-NL" sz="1200" dirty="0"/>
              <a:t> health </a:t>
            </a:r>
            <a:r>
              <a:rPr lang="nl-NL" sz="1200" dirty="0" err="1"/>
              <a:t>conditions</a:t>
            </a:r>
            <a:r>
              <a:rPr lang="nl-NL" sz="1200" dirty="0"/>
              <a:t> or high </a:t>
            </a:r>
            <a:r>
              <a:rPr lang="nl-NL" sz="1200" dirty="0" err="1"/>
              <a:t>susceptibility</a:t>
            </a:r>
            <a:r>
              <a:rPr lang="nl-NL" sz="1200" dirty="0"/>
              <a:t>.</a:t>
            </a:r>
            <a:endParaRPr/>
          </a:p>
          <a:p>
            <a:pPr marL="171450" indent="-171450">
              <a:buClr>
                <a:schemeClr val="dk1"/>
              </a:buClr>
              <a:buSzPts val="1100"/>
              <a:buFont typeface="Arial"/>
              <a:buChar char="-"/>
            </a:pPr>
            <a:r>
              <a:rPr lang="nl-NL" sz="1200" dirty="0" err="1"/>
              <a:t>Evidence</a:t>
            </a:r>
            <a:r>
              <a:rPr lang="nl-NL" sz="1200" dirty="0"/>
              <a:t> </a:t>
            </a:r>
            <a:r>
              <a:rPr lang="nl-NL" sz="1200" dirty="0" err="1"/>
              <a:t>suggests</a:t>
            </a:r>
            <a:r>
              <a:rPr lang="nl-NL" sz="1200" dirty="0"/>
              <a:t> </a:t>
            </a:r>
            <a:r>
              <a:rPr lang="nl-NL" sz="1200" dirty="0" err="1"/>
              <a:t>mental</a:t>
            </a:r>
            <a:r>
              <a:rPr lang="nl-NL" sz="1200" dirty="0"/>
              <a:t> health impacts </a:t>
            </a:r>
            <a:r>
              <a:rPr lang="nl-NL" sz="1200" dirty="0" err="1"/>
              <a:t>may</a:t>
            </a:r>
            <a:r>
              <a:rPr lang="nl-NL" sz="1200" dirty="0"/>
              <a:t> last </a:t>
            </a:r>
            <a:r>
              <a:rPr lang="nl-NL" sz="1200" dirty="0" err="1"/>
              <a:t>upto</a:t>
            </a:r>
            <a:r>
              <a:rPr lang="nl-NL" sz="1200" dirty="0"/>
              <a:t> </a:t>
            </a:r>
            <a:r>
              <a:rPr lang="nl-NL" sz="1200" dirty="0" err="1"/>
              <a:t>two</a:t>
            </a:r>
            <a:r>
              <a:rPr lang="nl-NL" sz="1200" dirty="0"/>
              <a:t> </a:t>
            </a:r>
            <a:r>
              <a:rPr lang="nl-NL" sz="1200" dirty="0" err="1"/>
              <a:t>years</a:t>
            </a:r>
            <a:r>
              <a:rPr lang="nl-NL" sz="1200" dirty="0"/>
              <a:t> post disaster exposure. </a:t>
            </a:r>
            <a:endParaRPr lang="nl-NL"/>
          </a:p>
          <a:p>
            <a:pPr marL="171450" lvl="0" indent="-171450" algn="l" rtl="0">
              <a:lnSpc>
                <a:spcPct val="100000"/>
              </a:lnSpc>
              <a:spcBef>
                <a:spcPts val="0"/>
              </a:spcBef>
              <a:spcAft>
                <a:spcPts val="0"/>
              </a:spcAft>
              <a:buClr>
                <a:schemeClr val="dk1"/>
              </a:buClr>
              <a:buSzPts val="1100"/>
              <a:buFont typeface="Arial"/>
              <a:buChar char="-"/>
            </a:pPr>
            <a:r>
              <a:rPr lang="nl-NL" sz="1200" dirty="0"/>
              <a:t>Impacts </a:t>
            </a:r>
            <a:r>
              <a:rPr lang="nl-NL" sz="1200" dirty="0" err="1"/>
              <a:t>include</a:t>
            </a:r>
            <a:r>
              <a:rPr lang="nl-NL" sz="1200" dirty="0"/>
              <a:t> short term </a:t>
            </a:r>
            <a:r>
              <a:rPr lang="nl-NL" sz="1200" dirty="0" err="1"/>
              <a:t>anxiety</a:t>
            </a:r>
            <a:r>
              <a:rPr lang="nl-NL" sz="1200" dirty="0"/>
              <a:t> </a:t>
            </a:r>
            <a:r>
              <a:rPr lang="nl-NL" sz="1200" dirty="0" err="1"/>
              <a:t>related</a:t>
            </a:r>
            <a:r>
              <a:rPr lang="nl-NL" sz="1200" dirty="0"/>
              <a:t> </a:t>
            </a:r>
            <a:r>
              <a:rPr lang="nl-NL" sz="1200" dirty="0" err="1"/>
              <a:t>conditions</a:t>
            </a:r>
            <a:r>
              <a:rPr lang="nl-NL" sz="1200" dirty="0"/>
              <a:t> (e.g. post-</a:t>
            </a:r>
            <a:r>
              <a:rPr lang="nl-NL" sz="1200" dirty="0" err="1"/>
              <a:t>traumatic</a:t>
            </a:r>
            <a:r>
              <a:rPr lang="nl-NL" sz="1200" dirty="0"/>
              <a:t> stress) </a:t>
            </a:r>
            <a:r>
              <a:rPr lang="nl-NL" sz="1200" dirty="0" err="1"/>
              <a:t>to</a:t>
            </a:r>
            <a:r>
              <a:rPr lang="nl-NL" sz="1200" dirty="0"/>
              <a:t> </a:t>
            </a:r>
            <a:r>
              <a:rPr lang="nl-NL" sz="1200" dirty="0" err="1"/>
              <a:t>longer</a:t>
            </a:r>
            <a:r>
              <a:rPr lang="nl-NL" sz="1200" dirty="0"/>
              <a:t>-term impacts </a:t>
            </a:r>
            <a:r>
              <a:rPr lang="nl-NL" sz="1200" dirty="0" err="1"/>
              <a:t>such</a:t>
            </a:r>
            <a:r>
              <a:rPr lang="nl-NL" sz="1200" dirty="0"/>
              <a:t> as </a:t>
            </a:r>
            <a:r>
              <a:rPr lang="nl-NL" sz="1200" dirty="0" err="1"/>
              <a:t>depression</a:t>
            </a:r>
            <a:r>
              <a:rPr lang="nl-NL" sz="1200" dirty="0"/>
              <a:t> or even </a:t>
            </a:r>
            <a:r>
              <a:rPr lang="nl-NL" sz="1200" dirty="0" err="1"/>
              <a:t>increased</a:t>
            </a:r>
            <a:r>
              <a:rPr lang="nl-NL" sz="1200" dirty="0"/>
              <a:t> pre-</a:t>
            </a:r>
            <a:r>
              <a:rPr lang="nl-NL" sz="1200" dirty="0" err="1"/>
              <a:t>disposition</a:t>
            </a:r>
            <a:r>
              <a:rPr lang="nl-NL" sz="1200" dirty="0"/>
              <a:t> </a:t>
            </a:r>
            <a:r>
              <a:rPr lang="nl-NL" sz="1200" dirty="0" err="1"/>
              <a:t>to</a:t>
            </a:r>
            <a:r>
              <a:rPr lang="nl-NL" sz="1200" dirty="0"/>
              <a:t> </a:t>
            </a:r>
            <a:r>
              <a:rPr lang="nl-NL" sz="1200" dirty="0" err="1"/>
              <a:t>suicide</a:t>
            </a:r>
            <a:r>
              <a:rPr lang="nl-NL" sz="1200" dirty="0"/>
              <a:t>.</a:t>
            </a:r>
            <a:endParaRPr dirty="0"/>
          </a:p>
          <a:p>
            <a:pPr marL="171450" indent="-171450">
              <a:buClr>
                <a:schemeClr val="dk1"/>
              </a:buClr>
              <a:buSzPts val="1100"/>
              <a:buFont typeface="Arial"/>
              <a:buChar char="-"/>
            </a:pPr>
            <a:r>
              <a:rPr lang="nl-NL" sz="1200" dirty="0" err="1"/>
              <a:t>Individuals</a:t>
            </a:r>
            <a:r>
              <a:rPr lang="nl-NL" sz="1200" dirty="0"/>
              <a:t> </a:t>
            </a:r>
            <a:r>
              <a:rPr lang="nl-NL" sz="1200" dirty="0" err="1"/>
              <a:t>and</a:t>
            </a:r>
            <a:r>
              <a:rPr lang="nl-NL" sz="1200" dirty="0"/>
              <a:t> </a:t>
            </a:r>
            <a:r>
              <a:rPr lang="nl-NL" sz="1200" dirty="0" err="1"/>
              <a:t>population</a:t>
            </a:r>
            <a:r>
              <a:rPr lang="nl-NL" sz="1200" dirty="0"/>
              <a:t> </a:t>
            </a:r>
            <a:r>
              <a:rPr lang="nl-NL" sz="1200" dirty="0" err="1"/>
              <a:t>groups</a:t>
            </a:r>
            <a:r>
              <a:rPr lang="nl-NL" sz="1200" dirty="0"/>
              <a:t> </a:t>
            </a:r>
            <a:r>
              <a:rPr lang="nl-NL" sz="1200" dirty="0" err="1"/>
              <a:t>whose</a:t>
            </a:r>
            <a:r>
              <a:rPr lang="nl-NL" sz="1200" dirty="0"/>
              <a:t> </a:t>
            </a:r>
            <a:r>
              <a:rPr lang="nl-NL" sz="1200" dirty="0" err="1"/>
              <a:t>livelihood</a:t>
            </a:r>
            <a:r>
              <a:rPr lang="nl-NL" sz="1200" dirty="0"/>
              <a:t> are subject </a:t>
            </a:r>
            <a:r>
              <a:rPr lang="nl-NL" sz="1200" dirty="0" err="1"/>
              <a:t>to</a:t>
            </a:r>
            <a:r>
              <a:rPr lang="nl-NL" sz="1200" dirty="0"/>
              <a:t> </a:t>
            </a:r>
            <a:r>
              <a:rPr lang="nl-NL" sz="1200" dirty="0" err="1"/>
              <a:t>climate</a:t>
            </a:r>
            <a:r>
              <a:rPr lang="nl-NL" sz="1200" dirty="0"/>
              <a:t> </a:t>
            </a:r>
            <a:r>
              <a:rPr lang="nl-NL" sz="1200" dirty="0" err="1"/>
              <a:t>conditions</a:t>
            </a:r>
            <a:r>
              <a:rPr lang="nl-NL" sz="1200" dirty="0"/>
              <a:t> (</a:t>
            </a:r>
            <a:r>
              <a:rPr lang="nl-NL" sz="1200" dirty="0" err="1"/>
              <a:t>agriculture</a:t>
            </a:r>
            <a:r>
              <a:rPr lang="nl-NL" sz="1200" dirty="0"/>
              <a:t>, </a:t>
            </a:r>
            <a:r>
              <a:rPr lang="nl-NL" sz="1200" dirty="0" err="1"/>
              <a:t>fishing</a:t>
            </a:r>
            <a:r>
              <a:rPr lang="nl-NL" sz="1200" dirty="0"/>
              <a:t>, </a:t>
            </a:r>
            <a:r>
              <a:rPr lang="nl-NL" sz="1200" dirty="0" err="1"/>
              <a:t>forestry</a:t>
            </a:r>
            <a:r>
              <a:rPr lang="nl-NL" sz="1200" dirty="0"/>
              <a:t>, etc.) are </a:t>
            </a:r>
            <a:r>
              <a:rPr lang="nl-NL" sz="1200" dirty="0" err="1"/>
              <a:t>especially</a:t>
            </a:r>
            <a:r>
              <a:rPr lang="nl-NL" sz="1200" dirty="0"/>
              <a:t> </a:t>
            </a:r>
            <a:r>
              <a:rPr lang="nl-NL" sz="1200" dirty="0" err="1"/>
              <a:t>vulnerable</a:t>
            </a:r>
            <a:r>
              <a:rPr lang="nl-NL" sz="1200" dirty="0"/>
              <a:t> </a:t>
            </a:r>
            <a:r>
              <a:rPr lang="nl-NL" sz="1200" dirty="0" err="1"/>
              <a:t>to</a:t>
            </a:r>
            <a:r>
              <a:rPr lang="nl-NL" sz="1200" dirty="0"/>
              <a:t> </a:t>
            </a:r>
            <a:r>
              <a:rPr lang="nl-NL" sz="1200" dirty="0" err="1"/>
              <a:t>mental</a:t>
            </a:r>
            <a:r>
              <a:rPr lang="nl-NL" sz="1200" dirty="0"/>
              <a:t> health impacts. </a:t>
            </a:r>
            <a:r>
              <a:rPr lang="nl-NL" sz="1200" dirty="0" err="1"/>
              <a:t>Loss</a:t>
            </a:r>
            <a:r>
              <a:rPr lang="nl-NL" sz="1200" dirty="0"/>
              <a:t> of </a:t>
            </a:r>
            <a:r>
              <a:rPr lang="nl-NL" sz="1200" dirty="0" err="1"/>
              <a:t>livelihood</a:t>
            </a:r>
            <a:r>
              <a:rPr lang="nl-NL" sz="1200" dirty="0"/>
              <a:t> </a:t>
            </a:r>
            <a:r>
              <a:rPr lang="nl-NL" sz="1200" dirty="0" err="1"/>
              <a:t>brings</a:t>
            </a:r>
            <a:r>
              <a:rPr lang="nl-NL" sz="1200" dirty="0"/>
              <a:t> </a:t>
            </a:r>
            <a:r>
              <a:rPr lang="nl-NL" sz="1200" dirty="0" err="1"/>
              <a:t>other</a:t>
            </a:r>
            <a:r>
              <a:rPr lang="nl-NL" sz="1200" dirty="0"/>
              <a:t> </a:t>
            </a:r>
            <a:r>
              <a:rPr lang="nl-NL" sz="1200" dirty="0" err="1"/>
              <a:t>vulnerabilities</a:t>
            </a:r>
            <a:r>
              <a:rPr lang="nl-NL" sz="1200" dirty="0"/>
              <a:t> </a:t>
            </a:r>
            <a:r>
              <a:rPr lang="nl-NL" sz="1200" dirty="0" err="1"/>
              <a:t>through</a:t>
            </a:r>
            <a:r>
              <a:rPr lang="nl-NL" sz="1200" dirty="0"/>
              <a:t> </a:t>
            </a:r>
            <a:r>
              <a:rPr lang="nl-NL" sz="1200" dirty="0" err="1"/>
              <a:t>economic</a:t>
            </a:r>
            <a:r>
              <a:rPr lang="nl-NL" sz="1200" dirty="0"/>
              <a:t> </a:t>
            </a:r>
            <a:r>
              <a:rPr lang="nl-NL" sz="1200" dirty="0" err="1"/>
              <a:t>losses</a:t>
            </a:r>
            <a:r>
              <a:rPr lang="nl-NL" sz="1200" dirty="0"/>
              <a:t>. </a:t>
            </a:r>
            <a:endParaRPr/>
          </a:p>
          <a:p>
            <a:pPr marL="171450" indent="-171450">
              <a:buClr>
                <a:schemeClr val="dk1"/>
              </a:buClr>
              <a:buSzPts val="1100"/>
              <a:buFont typeface="Arial"/>
              <a:buChar char="-"/>
            </a:pPr>
            <a:r>
              <a:rPr lang="nl-NL" sz="1200" dirty="0" err="1"/>
              <a:t>Climate</a:t>
            </a:r>
            <a:r>
              <a:rPr lang="nl-NL" sz="1200" dirty="0"/>
              <a:t> change </a:t>
            </a:r>
            <a:r>
              <a:rPr lang="nl-NL" sz="1200" dirty="0" err="1"/>
              <a:t>can</a:t>
            </a:r>
            <a:r>
              <a:rPr lang="nl-NL" sz="1200" dirty="0"/>
              <a:t> </a:t>
            </a:r>
            <a:r>
              <a:rPr lang="nl-NL" sz="1200" dirty="0" err="1"/>
              <a:t>cause</a:t>
            </a:r>
            <a:r>
              <a:rPr lang="nl-NL" sz="1200" dirty="0"/>
              <a:t> a </a:t>
            </a:r>
            <a:r>
              <a:rPr lang="nl-NL" sz="1200" dirty="0" err="1"/>
              <a:t>distressing</a:t>
            </a:r>
            <a:r>
              <a:rPr lang="nl-NL" sz="1200" dirty="0"/>
              <a:t> sense of </a:t>
            </a:r>
            <a:r>
              <a:rPr lang="nl-NL" sz="1200" dirty="0" err="1"/>
              <a:t>loss</a:t>
            </a:r>
            <a:r>
              <a:rPr lang="nl-NL" sz="1200" dirty="0"/>
              <a:t> </a:t>
            </a:r>
            <a:r>
              <a:rPr lang="nl-NL" sz="1200" dirty="0" err="1"/>
              <a:t>referred</a:t>
            </a:r>
            <a:r>
              <a:rPr lang="nl-NL" sz="1200" dirty="0"/>
              <a:t> </a:t>
            </a:r>
            <a:r>
              <a:rPr lang="nl-NL" sz="1200" dirty="0" err="1"/>
              <a:t>to</a:t>
            </a:r>
            <a:r>
              <a:rPr lang="nl-NL" sz="1200" dirty="0"/>
              <a:t> as “</a:t>
            </a:r>
            <a:r>
              <a:rPr lang="nl-NL" sz="1200" dirty="0" err="1">
                <a:solidFill>
                  <a:schemeClr val="dk1"/>
                </a:solidFill>
              </a:rPr>
              <a:t>solastalgia</a:t>
            </a:r>
            <a:r>
              <a:rPr lang="nl-NL" sz="1200" dirty="0">
                <a:solidFill>
                  <a:schemeClr val="dk1"/>
                </a:solidFill>
              </a:rPr>
              <a:t>”. </a:t>
            </a:r>
            <a:r>
              <a:rPr lang="nl-NL" sz="1200" dirty="0" err="1">
                <a:solidFill>
                  <a:schemeClr val="dk1"/>
                </a:solidFill>
              </a:rPr>
              <a:t>Solastalgia</a:t>
            </a:r>
            <a:r>
              <a:rPr lang="nl-NL" sz="1200" dirty="0">
                <a:solidFill>
                  <a:schemeClr val="dk1"/>
                </a:solidFill>
              </a:rPr>
              <a:t> </a:t>
            </a:r>
            <a:r>
              <a:rPr lang="nl-NL" sz="1200" dirty="0" err="1">
                <a:solidFill>
                  <a:schemeClr val="dk1"/>
                </a:solidFill>
              </a:rPr>
              <a:t>can</a:t>
            </a:r>
            <a:r>
              <a:rPr lang="nl-NL" sz="1200" dirty="0">
                <a:solidFill>
                  <a:schemeClr val="dk1"/>
                </a:solidFill>
              </a:rPr>
              <a:t> affect </a:t>
            </a:r>
            <a:r>
              <a:rPr lang="nl-NL" sz="1200" dirty="0" err="1">
                <a:solidFill>
                  <a:schemeClr val="dk1"/>
                </a:solidFill>
              </a:rPr>
              <a:t>people</a:t>
            </a:r>
            <a:r>
              <a:rPr lang="nl-NL" sz="1200" dirty="0">
                <a:solidFill>
                  <a:schemeClr val="dk1"/>
                </a:solidFill>
              </a:rPr>
              <a:t> </a:t>
            </a:r>
            <a:r>
              <a:rPr lang="nl-NL" sz="1200" dirty="0" err="1">
                <a:solidFill>
                  <a:schemeClr val="dk1"/>
                </a:solidFill>
              </a:rPr>
              <a:t>who</a:t>
            </a:r>
            <a:r>
              <a:rPr lang="nl-NL" sz="1200" dirty="0">
                <a:solidFill>
                  <a:schemeClr val="dk1"/>
                </a:solidFill>
              </a:rPr>
              <a:t> </a:t>
            </a:r>
            <a:r>
              <a:rPr lang="nl-NL" sz="1200" dirty="0" err="1">
                <a:solidFill>
                  <a:schemeClr val="dk1"/>
                </a:solidFill>
              </a:rPr>
              <a:t>see</a:t>
            </a:r>
            <a:r>
              <a:rPr lang="nl-NL" sz="1200" dirty="0">
                <a:solidFill>
                  <a:schemeClr val="dk1"/>
                </a:solidFill>
              </a:rPr>
              <a:t> </a:t>
            </a:r>
            <a:r>
              <a:rPr lang="nl-NL" sz="1200" dirty="0" err="1">
                <a:solidFill>
                  <a:schemeClr val="dk1"/>
                </a:solidFill>
              </a:rPr>
              <a:t>their</a:t>
            </a:r>
            <a:r>
              <a:rPr lang="nl-NL" sz="1200" dirty="0">
                <a:solidFill>
                  <a:schemeClr val="dk1"/>
                </a:solidFill>
              </a:rPr>
              <a:t> environment or </a:t>
            </a:r>
            <a:r>
              <a:rPr lang="nl-NL" sz="1200" dirty="0" err="1">
                <a:solidFill>
                  <a:schemeClr val="dk1"/>
                </a:solidFill>
              </a:rPr>
              <a:t>their</a:t>
            </a:r>
            <a:r>
              <a:rPr lang="nl-NL" sz="1200" dirty="0">
                <a:solidFill>
                  <a:schemeClr val="dk1"/>
                </a:solidFill>
              </a:rPr>
              <a:t> land </a:t>
            </a:r>
            <a:r>
              <a:rPr lang="nl-NL" sz="1200" dirty="0" err="1">
                <a:solidFill>
                  <a:schemeClr val="dk1"/>
                </a:solidFill>
              </a:rPr>
              <a:t>being</a:t>
            </a:r>
            <a:r>
              <a:rPr lang="nl-NL" sz="1200" dirty="0">
                <a:solidFill>
                  <a:schemeClr val="dk1"/>
                </a:solidFill>
              </a:rPr>
              <a:t> </a:t>
            </a:r>
            <a:r>
              <a:rPr lang="nl-NL" sz="1200" dirty="0" err="1">
                <a:solidFill>
                  <a:schemeClr val="dk1"/>
                </a:solidFill>
              </a:rPr>
              <a:t>damaged</a:t>
            </a:r>
            <a:r>
              <a:rPr lang="nl-NL" sz="1200" dirty="0">
                <a:solidFill>
                  <a:schemeClr val="dk1"/>
                </a:solidFill>
              </a:rPr>
              <a:t> as a </a:t>
            </a:r>
            <a:r>
              <a:rPr lang="nl-NL" sz="1200" dirty="0" err="1">
                <a:solidFill>
                  <a:schemeClr val="dk1"/>
                </a:solidFill>
              </a:rPr>
              <a:t>result</a:t>
            </a:r>
            <a:r>
              <a:rPr lang="nl-NL" sz="1200" dirty="0">
                <a:solidFill>
                  <a:schemeClr val="dk1"/>
                </a:solidFill>
              </a:rPr>
              <a:t> of </a:t>
            </a:r>
            <a:r>
              <a:rPr lang="nl-NL" sz="1200" dirty="0" err="1">
                <a:solidFill>
                  <a:schemeClr val="dk1"/>
                </a:solidFill>
              </a:rPr>
              <a:t>climate</a:t>
            </a:r>
            <a:r>
              <a:rPr lang="nl-NL" sz="1200" dirty="0">
                <a:solidFill>
                  <a:schemeClr val="dk1"/>
                </a:solidFill>
              </a:rPr>
              <a:t> change. </a:t>
            </a:r>
            <a:endParaRPr/>
          </a:p>
          <a:p>
            <a:pPr marL="171450" lvl="0" indent="-171450" algn="l" rtl="0">
              <a:lnSpc>
                <a:spcPct val="100000"/>
              </a:lnSpc>
              <a:spcBef>
                <a:spcPts val="0"/>
              </a:spcBef>
              <a:spcAft>
                <a:spcPts val="0"/>
              </a:spcAft>
              <a:buClr>
                <a:schemeClr val="dk1"/>
              </a:buClr>
              <a:buSzPts val="1100"/>
              <a:buFont typeface="Arial"/>
              <a:buChar char="-"/>
            </a:pPr>
            <a:r>
              <a:rPr lang="nl-NL" sz="1200" dirty="0">
                <a:solidFill>
                  <a:schemeClr val="dk1"/>
                </a:solidFill>
              </a:rPr>
              <a:t>People </a:t>
            </a:r>
            <a:r>
              <a:rPr lang="nl-NL" sz="1200" dirty="0" err="1">
                <a:solidFill>
                  <a:schemeClr val="dk1"/>
                </a:solidFill>
              </a:rPr>
              <a:t>also</a:t>
            </a:r>
            <a:r>
              <a:rPr lang="nl-NL" sz="1200" dirty="0">
                <a:solidFill>
                  <a:schemeClr val="dk1"/>
                </a:solidFill>
              </a:rPr>
              <a:t> </a:t>
            </a:r>
            <a:r>
              <a:rPr lang="nl-NL" sz="1200" dirty="0" err="1">
                <a:solidFill>
                  <a:schemeClr val="dk1"/>
                </a:solidFill>
              </a:rPr>
              <a:t>experience</a:t>
            </a:r>
            <a:r>
              <a:rPr lang="nl-NL" sz="1200" dirty="0">
                <a:solidFill>
                  <a:schemeClr val="dk1"/>
                </a:solidFill>
              </a:rPr>
              <a:t> “</a:t>
            </a:r>
            <a:r>
              <a:rPr lang="nl-NL" sz="1200" dirty="0" err="1">
                <a:solidFill>
                  <a:schemeClr val="dk1"/>
                </a:solidFill>
              </a:rPr>
              <a:t>eco-anxiety</a:t>
            </a:r>
            <a:r>
              <a:rPr lang="nl-NL" sz="1200" dirty="0">
                <a:solidFill>
                  <a:schemeClr val="dk1"/>
                </a:solidFill>
              </a:rPr>
              <a:t>”, </a:t>
            </a:r>
            <a:r>
              <a:rPr lang="nl-NL" sz="1200" dirty="0" err="1">
                <a:solidFill>
                  <a:schemeClr val="dk1"/>
                </a:solidFill>
              </a:rPr>
              <a:t>which</a:t>
            </a:r>
            <a:r>
              <a:rPr lang="nl-NL" sz="1200" dirty="0">
                <a:solidFill>
                  <a:schemeClr val="dk1"/>
                </a:solidFill>
              </a:rPr>
              <a:t> is a “pre-</a:t>
            </a:r>
            <a:r>
              <a:rPr lang="nl-NL" sz="1200" dirty="0" err="1">
                <a:solidFill>
                  <a:schemeClr val="dk1"/>
                </a:solidFill>
              </a:rPr>
              <a:t>traumatic</a:t>
            </a:r>
            <a:r>
              <a:rPr lang="nl-NL" sz="1200" dirty="0">
                <a:solidFill>
                  <a:schemeClr val="dk1"/>
                </a:solidFill>
              </a:rPr>
              <a:t> stress” </a:t>
            </a:r>
            <a:r>
              <a:rPr lang="nl-NL" sz="1200" dirty="0" err="1">
                <a:solidFill>
                  <a:schemeClr val="dk1"/>
                </a:solidFill>
              </a:rPr>
              <a:t>related</a:t>
            </a:r>
            <a:r>
              <a:rPr lang="nl-NL" sz="1200" dirty="0">
                <a:solidFill>
                  <a:schemeClr val="dk1"/>
                </a:solidFill>
              </a:rPr>
              <a:t> </a:t>
            </a:r>
            <a:r>
              <a:rPr lang="nl-NL" sz="1200" dirty="0" err="1">
                <a:solidFill>
                  <a:schemeClr val="dk1"/>
                </a:solidFill>
              </a:rPr>
              <a:t>to</a:t>
            </a:r>
            <a:r>
              <a:rPr lang="nl-NL" sz="1200" dirty="0">
                <a:solidFill>
                  <a:schemeClr val="dk1"/>
                </a:solidFill>
              </a:rPr>
              <a:t> </a:t>
            </a:r>
            <a:r>
              <a:rPr lang="nl-NL" sz="1200" dirty="0" err="1">
                <a:solidFill>
                  <a:schemeClr val="dk1"/>
                </a:solidFill>
              </a:rPr>
              <a:t>the</a:t>
            </a:r>
            <a:r>
              <a:rPr lang="nl-NL" sz="1200" dirty="0">
                <a:solidFill>
                  <a:schemeClr val="dk1"/>
                </a:solidFill>
              </a:rPr>
              <a:t> </a:t>
            </a:r>
            <a:r>
              <a:rPr lang="nl-NL" sz="1200" dirty="0" err="1">
                <a:solidFill>
                  <a:schemeClr val="dk1"/>
                </a:solidFill>
              </a:rPr>
              <a:t>fear</a:t>
            </a:r>
            <a:r>
              <a:rPr lang="nl-NL" sz="1200" dirty="0">
                <a:solidFill>
                  <a:schemeClr val="dk1"/>
                </a:solidFill>
              </a:rPr>
              <a:t> of </a:t>
            </a:r>
            <a:r>
              <a:rPr lang="nl-NL" sz="1200" dirty="0" err="1">
                <a:solidFill>
                  <a:schemeClr val="dk1"/>
                </a:solidFill>
              </a:rPr>
              <a:t>environmental</a:t>
            </a:r>
            <a:r>
              <a:rPr lang="nl-NL" sz="1200" dirty="0">
                <a:solidFill>
                  <a:schemeClr val="dk1"/>
                </a:solidFill>
              </a:rPr>
              <a:t> </a:t>
            </a:r>
            <a:r>
              <a:rPr lang="nl-NL" sz="1200" dirty="0" err="1">
                <a:solidFill>
                  <a:schemeClr val="dk1"/>
                </a:solidFill>
              </a:rPr>
              <a:t>damage</a:t>
            </a:r>
            <a:r>
              <a:rPr lang="nl-NL" sz="1200" dirty="0">
                <a:solidFill>
                  <a:schemeClr val="dk1"/>
                </a:solidFill>
              </a:rPr>
              <a:t> or </a:t>
            </a:r>
            <a:r>
              <a:rPr lang="nl-NL" sz="1200" dirty="0" err="1">
                <a:solidFill>
                  <a:schemeClr val="dk1"/>
                </a:solidFill>
              </a:rPr>
              <a:t>ecological</a:t>
            </a:r>
            <a:r>
              <a:rPr lang="nl-NL" sz="1200" dirty="0">
                <a:solidFill>
                  <a:schemeClr val="dk1"/>
                </a:solidFill>
              </a:rPr>
              <a:t> disaster. The </a:t>
            </a:r>
            <a:r>
              <a:rPr lang="nl-NL" sz="1200" dirty="0" err="1">
                <a:solidFill>
                  <a:schemeClr val="dk1"/>
                </a:solidFill>
              </a:rPr>
              <a:t>uncertainty</a:t>
            </a:r>
            <a:r>
              <a:rPr lang="nl-NL" sz="1200" dirty="0">
                <a:solidFill>
                  <a:schemeClr val="dk1"/>
                </a:solidFill>
              </a:rPr>
              <a:t> </a:t>
            </a:r>
            <a:r>
              <a:rPr lang="nl-NL" sz="1200" dirty="0" err="1">
                <a:solidFill>
                  <a:schemeClr val="dk1"/>
                </a:solidFill>
              </a:rPr>
              <a:t>associated</a:t>
            </a:r>
            <a:r>
              <a:rPr lang="nl-NL" sz="1200" dirty="0">
                <a:solidFill>
                  <a:schemeClr val="dk1"/>
                </a:solidFill>
              </a:rPr>
              <a:t> </a:t>
            </a:r>
            <a:r>
              <a:rPr lang="nl-NL" sz="1200" dirty="0" err="1">
                <a:solidFill>
                  <a:schemeClr val="dk1"/>
                </a:solidFill>
              </a:rPr>
              <a:t>with</a:t>
            </a:r>
            <a:r>
              <a:rPr lang="nl-NL" sz="1200" dirty="0">
                <a:solidFill>
                  <a:schemeClr val="dk1"/>
                </a:solidFill>
              </a:rPr>
              <a:t> </a:t>
            </a:r>
            <a:r>
              <a:rPr lang="nl-NL" sz="1200" dirty="0" err="1">
                <a:solidFill>
                  <a:schemeClr val="dk1"/>
                </a:solidFill>
              </a:rPr>
              <a:t>climate</a:t>
            </a:r>
            <a:r>
              <a:rPr lang="nl-NL" sz="1200" dirty="0">
                <a:solidFill>
                  <a:schemeClr val="dk1"/>
                </a:solidFill>
              </a:rPr>
              <a:t> change impacts </a:t>
            </a:r>
            <a:r>
              <a:rPr lang="nl-NL" sz="1200" dirty="0" err="1">
                <a:solidFill>
                  <a:schemeClr val="dk1"/>
                </a:solidFill>
              </a:rPr>
              <a:t>makes</a:t>
            </a:r>
            <a:r>
              <a:rPr lang="nl-NL" sz="1200" dirty="0">
                <a:solidFill>
                  <a:schemeClr val="dk1"/>
                </a:solidFill>
              </a:rPr>
              <a:t> </a:t>
            </a:r>
            <a:r>
              <a:rPr lang="nl-NL" sz="1200" dirty="0" err="1">
                <a:solidFill>
                  <a:schemeClr val="dk1"/>
                </a:solidFill>
              </a:rPr>
              <a:t>the</a:t>
            </a:r>
            <a:r>
              <a:rPr lang="nl-NL" sz="1200" dirty="0">
                <a:solidFill>
                  <a:schemeClr val="dk1"/>
                </a:solidFill>
              </a:rPr>
              <a:t> stress </a:t>
            </a:r>
            <a:r>
              <a:rPr lang="nl-NL" sz="1200" dirty="0" err="1">
                <a:solidFill>
                  <a:schemeClr val="dk1"/>
                </a:solidFill>
              </a:rPr>
              <a:t>worse</a:t>
            </a:r>
            <a:r>
              <a:rPr lang="nl-NL" sz="1200" dirty="0">
                <a:solidFill>
                  <a:schemeClr val="dk1"/>
                </a:solidFill>
              </a:rPr>
              <a:t>- </a:t>
            </a:r>
            <a:r>
              <a:rPr lang="nl-NL" sz="1200" dirty="0" err="1">
                <a:solidFill>
                  <a:schemeClr val="dk1"/>
                </a:solidFill>
              </a:rPr>
              <a:t>particularly</a:t>
            </a:r>
            <a:r>
              <a:rPr lang="nl-NL" sz="1200" dirty="0">
                <a:solidFill>
                  <a:schemeClr val="dk1"/>
                </a:solidFill>
              </a:rPr>
              <a:t> </a:t>
            </a:r>
            <a:r>
              <a:rPr lang="nl-NL" sz="1200" dirty="0" err="1">
                <a:solidFill>
                  <a:schemeClr val="dk1"/>
                </a:solidFill>
              </a:rPr>
              <a:t>amongst</a:t>
            </a:r>
            <a:r>
              <a:rPr lang="nl-NL" sz="1200" dirty="0">
                <a:solidFill>
                  <a:schemeClr val="dk1"/>
                </a:solidFill>
              </a:rPr>
              <a:t> </a:t>
            </a:r>
            <a:r>
              <a:rPr lang="nl-NL" sz="1200" dirty="0" err="1">
                <a:solidFill>
                  <a:schemeClr val="dk1"/>
                </a:solidFill>
              </a:rPr>
              <a:t>the</a:t>
            </a:r>
            <a:r>
              <a:rPr lang="nl-NL" sz="1200" dirty="0">
                <a:solidFill>
                  <a:schemeClr val="dk1"/>
                </a:solidFill>
              </a:rPr>
              <a:t> </a:t>
            </a:r>
            <a:r>
              <a:rPr lang="nl-NL" sz="1200" dirty="0" err="1">
                <a:solidFill>
                  <a:schemeClr val="dk1"/>
                </a:solidFill>
              </a:rPr>
              <a:t>young</a:t>
            </a:r>
            <a:r>
              <a:rPr lang="nl-NL" sz="1200" dirty="0">
                <a:solidFill>
                  <a:schemeClr val="dk1"/>
                </a:solidFill>
              </a:rPr>
              <a:t>.</a:t>
            </a:r>
            <a:endParaRPr sz="1200" dirty="0"/>
          </a:p>
          <a:p>
            <a:pPr marL="0" lvl="0" indent="0" algn="l" rtl="0">
              <a:lnSpc>
                <a:spcPct val="100000"/>
              </a:lnSpc>
              <a:spcBef>
                <a:spcPts val="0"/>
              </a:spcBef>
              <a:spcAft>
                <a:spcPts val="0"/>
              </a:spcAft>
              <a:buSzPts val="1400"/>
              <a:buNone/>
            </a:pPr>
            <a:endParaRPr sz="1200"/>
          </a:p>
        </p:txBody>
      </p:sp>
      <p:sp>
        <p:nvSpPr>
          <p:cNvPr id="229" name="Google Shape;229;g53da034913_0_8: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19</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2: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 name="Google Shape;31;p2: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Clr>
                <a:schemeClr val="dk1"/>
              </a:buClr>
              <a:buSzPts val="1100"/>
              <a:buFont typeface="Arial"/>
              <a:buNone/>
            </a:pPr>
            <a:r>
              <a:rPr lang="nl-NL" sz="1200" dirty="0"/>
              <a:t>Interaction: Can you guess how many people in the world are in need of humanitarian assistance currently? </a:t>
            </a:r>
            <a:r>
              <a:rPr lang="nl-NL" sz="1200" dirty="0" err="1"/>
              <a:t>What</a:t>
            </a:r>
            <a:r>
              <a:rPr lang="nl-NL" sz="1200" dirty="0"/>
              <a:t> are the projections for 2050 as a consequence of climate change related extreme weather?</a:t>
            </a:r>
            <a:endParaRPr sz="1200" dirty="0"/>
          </a:p>
          <a:p>
            <a:pPr marL="457200" marR="0" lvl="0" indent="-228600" algn="l" rtl="0">
              <a:lnSpc>
                <a:spcPct val="100000"/>
              </a:lnSpc>
              <a:spcBef>
                <a:spcPts val="0"/>
              </a:spcBef>
              <a:spcAft>
                <a:spcPts val="0"/>
              </a:spcAft>
              <a:buClr>
                <a:schemeClr val="dk1"/>
              </a:buClr>
              <a:buSzPts val="1100"/>
              <a:buFont typeface="Arial"/>
              <a:buNone/>
            </a:pP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Key talking points:</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a:t>
            </a:r>
            <a:r>
              <a:rPr lang="nl-NL" sz="1200" u="sng" dirty="0">
                <a:solidFill>
                  <a:schemeClr val="hlink"/>
                </a:solidFill>
                <a:hlinkClick r:id="rId3"/>
              </a:rPr>
              <a:t>The Cost of Doing Nothing</a:t>
            </a:r>
            <a:r>
              <a:rPr lang="nl-NL" sz="1200" dirty="0"/>
              <a:t> – published by the IFRC and launched at the Climate Action Summit in NY in September 2019 – estimates that the number of people in need of humanitarian assistance in 2050 as a result of storms, droughts and floods could climb beyond 200 million annually compared to an estimated 108 million today = Doubling.</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It suggests that this doubling up of the need would come at a price, with climate-related humanitarian costs ballooning to US$ 20 billion per year by 2030 in the most pessimistic scenario. With no action, costs are likely to be higher.</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These findings confirm the current impacts of climate change, and will continue to have, on some of the world’s most vulnerable and marginalized people.</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The report highlights the chance to do something given the accelerated rate of change observed. Now is the time to take urgent action.</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By investing in climate mitigation, adaptation and disaster risk reduction, including through efforts to improve early warning and anticipatory humanitarian action, the world can avoid part of the impacts and costs.</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Determined and ambitious action NOW that prioritizes inclusive, climate-smart development could reduce the number of people in need of international humanitarian assistance annually to as low as 68 million by 2030, and potentially even further to 10 million by 2050 – a decrease of 90 per cent compared to today.</a:t>
            </a:r>
            <a:endParaRPr dirty="0"/>
          </a:p>
          <a:p>
            <a:pPr marL="457200" marR="0" lvl="0" indent="-228600" algn="l" rtl="0">
              <a:lnSpc>
                <a:spcPct val="100000"/>
              </a:lnSpc>
              <a:spcBef>
                <a:spcPts val="0"/>
              </a:spcBef>
              <a:spcAft>
                <a:spcPts val="0"/>
              </a:spcAft>
              <a:buClr>
                <a:schemeClr val="dk1"/>
              </a:buClr>
              <a:buSzPts val="1100"/>
              <a:buFont typeface="Arial"/>
              <a:buNone/>
            </a:pP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Additional information for the moderator:</a:t>
            </a:r>
            <a:endParaRPr sz="1200" dirty="0"/>
          </a:p>
          <a:p>
            <a:pPr marL="457200" marR="0" lvl="0" indent="-228600" algn="l" rtl="0">
              <a:lnSpc>
                <a:spcPct val="100000"/>
              </a:lnSpc>
              <a:spcBef>
                <a:spcPts val="0"/>
              </a:spcBef>
              <a:spcAft>
                <a:spcPts val="0"/>
              </a:spcAft>
              <a:buClr>
                <a:schemeClr val="dk1"/>
              </a:buClr>
              <a:buSzPts val="1100"/>
              <a:buFont typeface="Arial"/>
              <a:buNone/>
            </a:pPr>
            <a:r>
              <a:rPr lang="nl-NL" sz="1200" dirty="0"/>
              <a:t>- The Cost of Doing Nothing builds on the work and methodology of the World Bank’s </a:t>
            </a:r>
            <a:r>
              <a:rPr lang="nl-NL" sz="1200" u="sng" dirty="0">
                <a:solidFill>
                  <a:schemeClr val="hlink"/>
                </a:solidFill>
                <a:hlinkClick r:id="rId4"/>
              </a:rPr>
              <a:t>Shock Waves report</a:t>
            </a:r>
            <a:r>
              <a:rPr lang="nl-NL" sz="1200" dirty="0"/>
              <a:t>, and draws on data from the UN, the </a:t>
            </a:r>
            <a:r>
              <a:rPr lang="nl-NL" sz="1200" u="sng" dirty="0">
                <a:solidFill>
                  <a:schemeClr val="hlink"/>
                </a:solidFill>
                <a:hlinkClick r:id="rId5"/>
              </a:rPr>
              <a:t>EM-DAT International Disaster Database</a:t>
            </a:r>
            <a:r>
              <a:rPr lang="nl-NL" sz="1200" dirty="0"/>
              <a:t> as well as IFRC’s own disaster statistics.</a:t>
            </a:r>
            <a:endParaRPr sz="1200" dirty="0"/>
          </a:p>
          <a:p>
            <a:pPr marL="457200" marR="0" lvl="0" indent="-228600" algn="l" rtl="0">
              <a:lnSpc>
                <a:spcPct val="100000"/>
              </a:lnSpc>
              <a:spcBef>
                <a:spcPts val="0"/>
              </a:spcBef>
              <a:spcAft>
                <a:spcPts val="0"/>
              </a:spcAft>
              <a:buSzPts val="1400"/>
              <a:buNone/>
            </a:pPr>
            <a:r>
              <a:rPr lang="nl-NL" sz="1200" dirty="0"/>
              <a:t>- The Report presents potential consequences should the global community fail to step up ambition to address the rising risks of changing climate. It also highlights potential positive outcomes of action to strengthen resilience, adapt and address the current climate related health crises.</a:t>
            </a:r>
          </a:p>
          <a:p>
            <a:r>
              <a:rPr lang="nl-NL" sz="1200" dirty="0"/>
              <a:t>- The data in </a:t>
            </a:r>
            <a:r>
              <a:rPr lang="nl-NL" sz="1200" dirty="0" err="1"/>
              <a:t>this</a:t>
            </a:r>
            <a:r>
              <a:rPr lang="nl-NL" sz="1200" dirty="0"/>
              <a:t> </a:t>
            </a:r>
            <a:r>
              <a:rPr lang="nl-NL" sz="1200" dirty="0" err="1"/>
              <a:t>presentation</a:t>
            </a:r>
            <a:r>
              <a:rPr lang="nl-NL" sz="1200" dirty="0"/>
              <a:t> has been </a:t>
            </a:r>
            <a:r>
              <a:rPr lang="nl-NL" sz="1200" dirty="0" err="1"/>
              <a:t>updated</a:t>
            </a:r>
            <a:r>
              <a:rPr lang="nl-NL" sz="1200" dirty="0"/>
              <a:t> </a:t>
            </a:r>
            <a:r>
              <a:rPr lang="nl-NL" sz="1200" dirty="0" err="1"/>
              <a:t>with</a:t>
            </a:r>
            <a:r>
              <a:rPr lang="nl-NL" sz="1200" dirty="0"/>
              <a:t> </a:t>
            </a:r>
            <a:r>
              <a:rPr lang="nl-NL" sz="1200" dirty="0" err="1"/>
              <a:t>findings</a:t>
            </a:r>
            <a:r>
              <a:rPr lang="nl-NL" sz="1200" dirty="0"/>
              <a:t> </a:t>
            </a:r>
            <a:r>
              <a:rPr lang="nl-NL" sz="1200" dirty="0" err="1"/>
              <a:t>from</a:t>
            </a:r>
            <a:r>
              <a:rPr lang="nl-NL" sz="1200" dirty="0"/>
              <a:t> </a:t>
            </a:r>
            <a:r>
              <a:rPr lang="nl-NL" sz="1200" dirty="0" err="1"/>
              <a:t>the</a:t>
            </a:r>
            <a:r>
              <a:rPr lang="nl-NL" sz="1200" dirty="0"/>
              <a:t> </a:t>
            </a:r>
            <a:r>
              <a:rPr lang="nl-NL" sz="1200" dirty="0" err="1"/>
              <a:t>latest</a:t>
            </a:r>
            <a:r>
              <a:rPr lang="nl-NL" sz="1200" dirty="0"/>
              <a:t> IPCC WGII report </a:t>
            </a:r>
            <a:r>
              <a:rPr lang="nl-NL" sz="1200" dirty="0" err="1"/>
              <a:t>from</a:t>
            </a:r>
            <a:r>
              <a:rPr lang="nl-NL" sz="1200" dirty="0"/>
              <a:t> 2022. </a:t>
            </a:r>
          </a:p>
        </p:txBody>
      </p:sp>
      <p:sp>
        <p:nvSpPr>
          <p:cNvPr id="32" name="Google Shape;32;p2: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l" rtl="0">
              <a:lnSpc>
                <a:spcPct val="100000"/>
              </a:lnSpc>
              <a:spcBef>
                <a:spcPts val="0"/>
              </a:spcBef>
              <a:spcAft>
                <a:spcPts val="0"/>
              </a:spcAft>
              <a:buSzPts val="1400"/>
              <a:buNone/>
            </a:pPr>
            <a:fld id="{00000000-1234-1234-1234-123412341234}" type="slidenum">
              <a:rPr lang="nl-NL" sz="1400" b="0" i="0" u="none" strike="noStrike" cap="none">
                <a:solidFill>
                  <a:schemeClr val="dk1"/>
                </a:solidFill>
                <a:latin typeface="Arial"/>
                <a:ea typeface="Arial"/>
                <a:cs typeface="Arial"/>
                <a:sym typeface="Arial"/>
              </a:rPr>
              <a:t>2</a:t>
            </a:fld>
            <a:endParaRPr sz="14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3da034913_0_30: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7" name="Google Shape;237;g53da034913_0_30: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SzPts val="1400"/>
              <a:buNone/>
            </a:pPr>
            <a:r>
              <a:rPr lang="nl-NL" sz="1200" dirty="0"/>
              <a:t>Interaction: Do you think climate change might affect migration and/or conflict? If yes, how?</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Key talking points:</a:t>
            </a:r>
            <a:endParaRPr sz="1200" dirty="0"/>
          </a:p>
          <a:p>
            <a:pPr marL="457200" lvl="0" indent="-304800" algn="l" rtl="0">
              <a:lnSpc>
                <a:spcPct val="100000"/>
              </a:lnSpc>
              <a:spcBef>
                <a:spcPts val="0"/>
              </a:spcBef>
              <a:spcAft>
                <a:spcPts val="0"/>
              </a:spcAft>
              <a:buSzPts val="1200"/>
              <a:buChar char="-"/>
            </a:pPr>
            <a:r>
              <a:rPr lang="nl-NL" sz="1200" dirty="0"/>
              <a:t>The current international refugee law does not recognize a “climate refugee” or “environmental refugee” status. Yet, forced migration related to climate change is already happening. The estimation cited most commonly is 200 million climate migrants by 2050, however, the number of climate migrants could range from 25 million to 1 billion (IOM).</a:t>
            </a:r>
            <a:endParaRPr sz="1200" dirty="0"/>
          </a:p>
          <a:p>
            <a:pPr marL="457200" lvl="0" indent="-304800" algn="l" rtl="0">
              <a:lnSpc>
                <a:spcPct val="100000"/>
              </a:lnSpc>
              <a:spcBef>
                <a:spcPts val="0"/>
              </a:spcBef>
              <a:spcAft>
                <a:spcPts val="0"/>
              </a:spcAft>
              <a:buSzPts val="1200"/>
              <a:buChar char="-"/>
            </a:pPr>
            <a:r>
              <a:rPr lang="nl-NL" sz="1200" dirty="0"/>
              <a:t>Migration (rural to urban) is often used as a short and/or long term coping strategy for adapting to climate impacts on livelihoods. This comes with a range of additional vulnerabilities. </a:t>
            </a:r>
            <a:endParaRPr dirty="0"/>
          </a:p>
          <a:p>
            <a:pPr marL="457200" lvl="0" indent="-304800" algn="l" rtl="0">
              <a:lnSpc>
                <a:spcPct val="100000"/>
              </a:lnSpc>
              <a:spcBef>
                <a:spcPts val="0"/>
              </a:spcBef>
              <a:spcAft>
                <a:spcPts val="0"/>
              </a:spcAft>
              <a:buSzPts val="1200"/>
              <a:buChar char="-"/>
            </a:pPr>
            <a:r>
              <a:rPr lang="nl-NL" sz="1200" dirty="0"/>
              <a:t>Migration (forced or volunatry) associated with climate change is often triggered by water and/or food scarcity, but also by extreme weather events, or sea-level rise that might make certain areas inhabitable.</a:t>
            </a:r>
            <a:endParaRPr sz="1200" dirty="0"/>
          </a:p>
          <a:p>
            <a:pPr marL="457200" lvl="0" indent="-304800" algn="l" rtl="0">
              <a:lnSpc>
                <a:spcPct val="100000"/>
              </a:lnSpc>
              <a:spcBef>
                <a:spcPts val="0"/>
              </a:spcBef>
              <a:spcAft>
                <a:spcPts val="0"/>
              </a:spcAft>
              <a:buSzPts val="1200"/>
              <a:buChar char="-"/>
            </a:pPr>
            <a:r>
              <a:rPr lang="nl-NL" sz="1200" dirty="0"/>
              <a:t>“Scientists generally agree that climate change does not directly cause armed conflict, but that it may indirectly increase the risk of conflict by exacerbating existing social, economic and environmental factors” (ICRC).</a:t>
            </a:r>
            <a:endParaRPr sz="1200" dirty="0"/>
          </a:p>
          <a:p>
            <a:pPr marL="457200" lvl="0" indent="-304800" algn="l" rtl="0">
              <a:lnSpc>
                <a:spcPct val="100000"/>
              </a:lnSpc>
              <a:spcBef>
                <a:spcPts val="0"/>
              </a:spcBef>
              <a:spcAft>
                <a:spcPts val="0"/>
              </a:spcAft>
              <a:buSzPts val="1200"/>
              <a:buChar char="-"/>
            </a:pPr>
            <a:r>
              <a:rPr lang="nl-NL" sz="1200" b="1" dirty="0">
                <a:solidFill>
                  <a:schemeClr val="dk1"/>
                </a:solidFill>
              </a:rPr>
              <a:t>Conflict and migration (forced or voluntary) have multiple impacts on population health, whether by directly causing death or injury, or indirectly by resulting in lack of access to or interruption of health services.</a:t>
            </a:r>
            <a:endParaRPr sz="1200" b="1" dirty="0">
              <a:solidFill>
                <a:schemeClr val="dk1"/>
              </a:solidFill>
            </a:endParaRPr>
          </a:p>
          <a:p>
            <a:pPr marL="457200" lvl="0" indent="-304800" algn="l" rtl="0">
              <a:lnSpc>
                <a:spcPct val="100000"/>
              </a:lnSpc>
              <a:spcBef>
                <a:spcPts val="0"/>
              </a:spcBef>
              <a:spcAft>
                <a:spcPts val="0"/>
              </a:spcAft>
              <a:buSzPts val="1200"/>
              <a:buChar char="-"/>
            </a:pPr>
            <a:r>
              <a:rPr lang="nl-NL" sz="1200" dirty="0"/>
              <a:t>In addition, countries affected by armed conflict are more vulnerable to climate change impacts because of the lower adaptive capacity (people, systems, institutions) and strong survival focus on addressing the immediate/acute impacts of conflict (ICRC).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For more information please refer to the specific module on Climate Change &amp; Displacement / Migration</a:t>
            </a:r>
            <a:endParaRPr sz="1200" dirty="0"/>
          </a:p>
        </p:txBody>
      </p:sp>
      <p:sp>
        <p:nvSpPr>
          <p:cNvPr id="238" name="Google Shape;238;g53da034913_0_30: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20</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3da034913_0_49: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5" name="Google Shape;245;g53da034913_0_49: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SzPts val="1400"/>
              <a:buNone/>
            </a:pPr>
            <a:r>
              <a:rPr lang="nl-NL" sz="1200" dirty="0">
                <a:solidFill>
                  <a:schemeClr val="dk1"/>
                </a:solidFill>
              </a:rPr>
              <a:t>The legend of the graph will appear with animation, the purpose it to make participants guess which colour is which between the following health outcomes: exposure of the elderly to heat, malaria, childhood undernutrition and diarrhoea. How would you rank those in terms of health burden?</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SzPts val="1400"/>
              <a:buNone/>
            </a:pPr>
            <a:r>
              <a:rPr lang="nl-NL" sz="1200" dirty="0">
                <a:solidFill>
                  <a:schemeClr val="dk1"/>
                </a:solidFill>
              </a:rPr>
              <a:t>Interaction: based on the presentation so far, which health conditions will contribute the most to excess deaths because of climate change?</a:t>
            </a:r>
            <a:endParaRPr sz="1200" dirty="0">
              <a:solidFill>
                <a:schemeClr val="dk1"/>
              </a:solidFill>
            </a:endParaRPr>
          </a:p>
          <a:p>
            <a:pPr marL="457200" lvl="0" indent="-228600" algn="l" rtl="0">
              <a:lnSpc>
                <a:spcPct val="100000"/>
              </a:lnSpc>
              <a:spcBef>
                <a:spcPts val="0"/>
              </a:spcBef>
              <a:spcAft>
                <a:spcPts val="0"/>
              </a:spcAft>
              <a:buSzPts val="1400"/>
              <a:buNone/>
            </a:pPr>
            <a:endParaRPr sz="1200" dirty="0">
              <a:solidFill>
                <a:schemeClr val="dk1"/>
              </a:solidFill>
            </a:endParaRPr>
          </a:p>
          <a:p>
            <a:pPr marL="457200" lvl="0" indent="-228600" algn="l" rtl="0">
              <a:lnSpc>
                <a:spcPct val="100000"/>
              </a:lnSpc>
              <a:spcBef>
                <a:spcPts val="0"/>
              </a:spcBef>
              <a:spcAft>
                <a:spcPts val="0"/>
              </a:spcAft>
              <a:buSzPts val="1400"/>
              <a:buNone/>
            </a:pPr>
            <a:r>
              <a:rPr lang="nl-NL" sz="1200" dirty="0">
                <a:solidFill>
                  <a:schemeClr val="dk1"/>
                </a:solidFill>
              </a:rPr>
              <a:t>Key talking points:</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One of the biggest challenge in understanding the health impacts of climate change is quantifying the impacts because of the complex underying causes and mediating factors as outlined in Slide 9/10</a:t>
            </a:r>
            <a:endParaRPr dirty="0"/>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This last estimate is from the WHO 2014 whihc suggests that climate change will cause 250 000 additional deaths each year between 2030 and 2050. Of these: 38 000 will result from exposure of the elderly to heat, 48 000 from diarrhoea, 60 000 from malaria and 95 000 from childhood undernutrition.</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These estimates only cover four outcomes and were calculated within an optimistic scenario (in terms of future socioeconomic development and adaptation). In reality it is estimated that the health of hundreds of millions more people could be affected by climate change. </a:t>
            </a:r>
            <a:r>
              <a:rPr lang="nl-NL" sz="1200" u="sng" dirty="0">
                <a:solidFill>
                  <a:srgbClr val="0563C1"/>
                </a:solidFill>
                <a:hlinkClick r:id="rId3">
                  <a:extLst>
                    <a:ext uri="{A12FA001-AC4F-418D-AE19-62706E023703}">
                      <ahyp:hlinkClr xmlns:ahyp="http://schemas.microsoft.com/office/drawing/2018/hyperlinkcolor" val="tx"/>
                    </a:ext>
                  </a:extLst>
                </a:hlinkClick>
              </a:rPr>
              <a:t>https://apps.who.int/iris/bitstream/handle/10665/276405/9789241514972-eng.pdf?ua=1</a:t>
            </a:r>
            <a:endParaRPr lang="nl-NL" sz="1200" u="sng" dirty="0">
              <a:solidFill>
                <a:srgbClr val="0563C1"/>
              </a:solidFill>
            </a:endParaRPr>
          </a:p>
          <a:p>
            <a:pPr marL="457200" lvl="0" indent="-304800" algn="l" rtl="0">
              <a:lnSpc>
                <a:spcPct val="100000"/>
              </a:lnSpc>
              <a:spcBef>
                <a:spcPts val="0"/>
              </a:spcBef>
              <a:spcAft>
                <a:spcPts val="0"/>
              </a:spcAft>
              <a:buClr>
                <a:schemeClr val="dk1"/>
              </a:buClr>
              <a:buSzPts val="1200"/>
              <a:buChar char="-"/>
            </a:pPr>
            <a:r>
              <a:rPr lang="en-US" sz="1200" u="none" dirty="0">
                <a:solidFill>
                  <a:srgbClr val="0563C1"/>
                </a:solidFill>
              </a:rPr>
              <a:t>Further predictions expect 9.25 million deaths annually by the 2100 under a high admissions scenario or up to 24 million without adaptation and economic growth. https://</a:t>
            </a:r>
            <a:r>
              <a:rPr lang="en-US" sz="1200" u="none" dirty="0" err="1">
                <a:solidFill>
                  <a:srgbClr val="0563C1"/>
                </a:solidFill>
              </a:rPr>
              <a:t>www.enbel-project.eu</a:t>
            </a:r>
            <a:r>
              <a:rPr lang="en-US" sz="1200" u="none" dirty="0">
                <a:solidFill>
                  <a:srgbClr val="0563C1"/>
                </a:solidFill>
              </a:rPr>
              <a:t>/news-page/what-does-the-ipcc-report-tell-us-about-health-effects-of-heat-air-pollution-and-infectious-diseasesnbsp </a:t>
            </a:r>
          </a:p>
          <a:p>
            <a:pPr marL="457200" lvl="0" indent="-304800" algn="l" rtl="0">
              <a:lnSpc>
                <a:spcPct val="100000"/>
              </a:lnSpc>
              <a:spcBef>
                <a:spcPts val="0"/>
              </a:spcBef>
              <a:spcAft>
                <a:spcPts val="0"/>
              </a:spcAft>
              <a:buClr>
                <a:schemeClr val="dk1"/>
              </a:buClr>
              <a:buSzPts val="1200"/>
              <a:buChar char="-"/>
            </a:pPr>
            <a:r>
              <a:rPr lang="en-US" sz="1200" u="none" dirty="0">
                <a:solidFill>
                  <a:srgbClr val="0563C1"/>
                </a:solidFill>
              </a:rPr>
              <a:t>70% of global deaths are caused by climate sensitive diseases largely concentrated in Asia and Africa. The impacts of these diseases will grow with climate change with largest impacts </a:t>
            </a:r>
            <a:r>
              <a:rPr lang="en-US" sz="1200" u="none">
                <a:solidFill>
                  <a:srgbClr val="0563C1"/>
                </a:solidFill>
              </a:rPr>
              <a:t>in vulnerable regions.  </a:t>
            </a:r>
            <a:endParaRPr sz="1200" u="none" dirty="0">
              <a:solidFill>
                <a:schemeClr val="dk1"/>
              </a:solidFill>
            </a:endParaRP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Additional information for the moderator:</a:t>
            </a:r>
            <a:endParaRPr sz="1200" dirty="0"/>
          </a:p>
          <a:p>
            <a:pPr marL="457200" lvl="0" indent="-304800" algn="l" rtl="0">
              <a:lnSpc>
                <a:spcPct val="100000"/>
              </a:lnSpc>
              <a:spcBef>
                <a:spcPts val="0"/>
              </a:spcBef>
              <a:spcAft>
                <a:spcPts val="0"/>
              </a:spcAft>
              <a:buSzPts val="1200"/>
              <a:buChar char="-"/>
            </a:pPr>
            <a:r>
              <a:rPr lang="nl-NL" sz="1200" dirty="0"/>
              <a:t>190 million people currently occupy global land below projected high tide lines for 2100: </a:t>
            </a:r>
            <a:r>
              <a:rPr lang="nl-NL" sz="1200" u="sng" dirty="0">
                <a:solidFill>
                  <a:schemeClr val="hlink"/>
                </a:solidFill>
                <a:hlinkClick r:id="rId4"/>
              </a:rPr>
              <a:t>https://www.nature.com/articles/s41467-019-12808-z</a:t>
            </a:r>
            <a:r>
              <a:rPr lang="nl-NL" sz="1200" dirty="0"/>
              <a:t> </a:t>
            </a:r>
            <a:endParaRPr sz="1200" dirty="0"/>
          </a:p>
          <a:p>
            <a:pPr marL="457200" lvl="0" indent="-304800" algn="l" rtl="0">
              <a:lnSpc>
                <a:spcPct val="100000"/>
              </a:lnSpc>
              <a:spcBef>
                <a:spcPts val="0"/>
              </a:spcBef>
              <a:spcAft>
                <a:spcPts val="0"/>
              </a:spcAft>
              <a:buSzPts val="1200"/>
              <a:buChar char="-"/>
            </a:pPr>
            <a:r>
              <a:rPr lang="nl-NL" sz="1200" dirty="0"/>
              <a:t>700 million people could be displaced by intense water scarcity by 2030: </a:t>
            </a:r>
            <a:r>
              <a:rPr lang="nl-NL" sz="1200" u="sng" dirty="0">
                <a:solidFill>
                  <a:schemeClr val="hlink"/>
                </a:solidFill>
                <a:hlinkClick r:id="rId5"/>
              </a:rPr>
              <a:t>https://www.unwater.org/water-facts/scarcity/</a:t>
            </a:r>
            <a:r>
              <a:rPr lang="nl-NL" sz="1200" dirty="0"/>
              <a:t> </a:t>
            </a:r>
            <a:endParaRPr sz="1200" dirty="0"/>
          </a:p>
          <a:p>
            <a:pPr marL="457200" lvl="0" indent="-304800" algn="l" rtl="0">
              <a:lnSpc>
                <a:spcPct val="100000"/>
              </a:lnSpc>
              <a:spcBef>
                <a:spcPts val="0"/>
              </a:spcBef>
              <a:spcAft>
                <a:spcPts val="0"/>
              </a:spcAft>
              <a:buSzPts val="1200"/>
              <a:buChar char="-"/>
            </a:pPr>
            <a:r>
              <a:rPr lang="nl-NL" sz="1200" dirty="0"/>
              <a:t>1.4 billion people will be without access to basic sanitation in 2050 under a business as usual scenario: IPCC - Chapter 11. Human Health - Impacts Adaptation and Co-Benefits - 2014 (11.3.6. Projections for Vulnerability, OECD, 2012)</a:t>
            </a:r>
            <a:endParaRPr sz="1200"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sz="1200" dirty="0"/>
          </a:p>
        </p:txBody>
      </p:sp>
      <p:sp>
        <p:nvSpPr>
          <p:cNvPr id="246" name="Google Shape;246;g53da034913_0_49: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21</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9eae610e47_0_75: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6" name="Google Shape;256;g9eae610e47_0_75: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Interaction: Can you think of populations or places that are particularly vulnerable to the health consequences of climate change?</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Key talking points: </a:t>
            </a:r>
            <a:endParaRPr sz="1200"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nl-NL" sz="1200" dirty="0">
                <a:solidFill>
                  <a:schemeClr val="dk1"/>
                </a:solidFill>
              </a:rPr>
              <a:t>·       Climate change does not affect everyone in the same way.</a:t>
            </a:r>
            <a:endParaRPr dirty="0"/>
          </a:p>
          <a:p>
            <a:pPr marL="457200" lvl="0" indent="0" algn="l" rtl="0">
              <a:lnSpc>
                <a:spcPct val="115000"/>
              </a:lnSpc>
              <a:spcBef>
                <a:spcPts val="0"/>
              </a:spcBef>
              <a:spcAft>
                <a:spcPts val="0"/>
              </a:spcAft>
              <a:buClr>
                <a:schemeClr val="dk1"/>
              </a:buClr>
              <a:buSzPts val="1100"/>
              <a:buFont typeface="Arial"/>
              <a:buNone/>
            </a:pPr>
            <a:r>
              <a:rPr lang="nl-NL" sz="1200" dirty="0">
                <a:solidFill>
                  <a:schemeClr val="dk1"/>
                </a:solidFill>
              </a:rPr>
              <a:t>·       Impacts depend on exposure, vulnerability and adaptive capacity</a:t>
            </a:r>
            <a:endParaRPr sz="1200"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nl-NL" sz="1200" dirty="0">
                <a:solidFill>
                  <a:schemeClr val="dk1"/>
                </a:solidFill>
              </a:rPr>
              <a:t>·       Here are the main categories (Adapted from IPCC - Chapter 11. Human Health - Impacts Adaptation and Co-Benefits – 2014)</a:t>
            </a:r>
            <a:endParaRPr sz="1200" dirty="0">
              <a:solidFill>
                <a:schemeClr val="dk1"/>
              </a:solidFill>
            </a:endParaRPr>
          </a:p>
          <a:p>
            <a:pPr marL="914400" lvl="0" indent="0" algn="l" rtl="0">
              <a:lnSpc>
                <a:spcPct val="115000"/>
              </a:lnSpc>
              <a:spcBef>
                <a:spcPts val="0"/>
              </a:spcBef>
              <a:spcAft>
                <a:spcPts val="0"/>
              </a:spcAft>
              <a:buClr>
                <a:schemeClr val="dk1"/>
              </a:buClr>
              <a:buSzPts val="1100"/>
              <a:buFont typeface="Arial"/>
              <a:buNone/>
            </a:pPr>
            <a:r>
              <a:rPr lang="nl-NL" sz="1200" b="1" dirty="0">
                <a:solidFill>
                  <a:schemeClr val="dk1"/>
                </a:solidFill>
              </a:rPr>
              <a:t>1-Geographic causes of vulnerability</a:t>
            </a:r>
            <a:r>
              <a:rPr lang="nl-NL" sz="1200" dirty="0">
                <a:solidFill>
                  <a:schemeClr val="dk1"/>
                </a:solidFill>
              </a:rPr>
              <a:t>: areas vulnerable to sea-level rise and flooding, people living in citify are more susceptible to heatwave, rural populations relying on farming for subsistence are at higher risk of undernutrition and water-related diseases in case of drought.</a:t>
            </a:r>
            <a:endParaRPr sz="1200" dirty="0">
              <a:solidFill>
                <a:schemeClr val="dk1"/>
              </a:solidFill>
            </a:endParaRPr>
          </a:p>
          <a:p>
            <a:pPr marL="914400" lvl="0" indent="0" algn="l" rtl="0">
              <a:lnSpc>
                <a:spcPct val="115000"/>
              </a:lnSpc>
              <a:spcBef>
                <a:spcPts val="0"/>
              </a:spcBef>
              <a:spcAft>
                <a:spcPts val="0"/>
              </a:spcAft>
              <a:buClr>
                <a:schemeClr val="dk1"/>
              </a:buClr>
              <a:buSzPts val="1100"/>
              <a:buFont typeface="Arial"/>
              <a:buNone/>
            </a:pPr>
            <a:r>
              <a:rPr lang="nl-NL" sz="1200" b="1" dirty="0">
                <a:solidFill>
                  <a:schemeClr val="dk1"/>
                </a:solidFill>
              </a:rPr>
              <a:t>2-Age, gender, current health status</a:t>
            </a:r>
            <a:r>
              <a:rPr lang="nl-NL" sz="1200" dirty="0">
                <a:solidFill>
                  <a:schemeClr val="dk1"/>
                </a:solidFill>
              </a:rPr>
              <a:t>: Children and older adults are at higher risk of climate-related injuries and diseases (ex: elderly people are vulnerable to heatwaves or floods, children are more susceptible to diarrhoea and malnutrition). Gender disparities can vary depending on climate risks (ex: in Bangladesh, women were found to die during a flood, but in China, men were found to be more likely to die from flooding because of higher exposure through rural farming). Pre-existing health conditions such as diabetes, high blood pressure, mental health issues etc. are also vulnerability factors in the context of climate change.</a:t>
            </a:r>
            <a:endParaRPr sz="1200" dirty="0">
              <a:solidFill>
                <a:schemeClr val="dk1"/>
              </a:solidFill>
            </a:endParaRPr>
          </a:p>
          <a:p>
            <a:pPr marL="914400" lvl="0" indent="0" algn="l" rtl="0">
              <a:lnSpc>
                <a:spcPct val="115000"/>
              </a:lnSpc>
              <a:spcBef>
                <a:spcPts val="0"/>
              </a:spcBef>
              <a:spcAft>
                <a:spcPts val="0"/>
              </a:spcAft>
              <a:buClr>
                <a:schemeClr val="dk1"/>
              </a:buClr>
              <a:buSzPts val="1100"/>
              <a:buFont typeface="Arial"/>
              <a:buNone/>
            </a:pPr>
            <a:r>
              <a:rPr lang="nl-NL" sz="1200" b="1" dirty="0">
                <a:solidFill>
                  <a:schemeClr val="dk1"/>
                </a:solidFill>
              </a:rPr>
              <a:t>3-Socio-economic status: </a:t>
            </a:r>
            <a:r>
              <a:rPr lang="nl-NL" sz="1200" dirty="0">
                <a:solidFill>
                  <a:schemeClr val="dk1"/>
                </a:solidFill>
              </a:rPr>
              <a:t>“the poorest countries are generally the most susceptible to damage caused by climate extremes and climate variability”, even though they are not contributing much to climate change. “In many countries, race and ethnicity are powerful markers of health status and social disadvantage”. For example, indigenous people who depend heavily on natural resources are at higher risk of economic loss and poor health as a result of climate change.</a:t>
            </a:r>
            <a:endParaRPr sz="1200" dirty="0">
              <a:solidFill>
                <a:schemeClr val="dk1"/>
              </a:solidFill>
            </a:endParaRPr>
          </a:p>
          <a:p>
            <a:pPr marL="914400" lvl="0" indent="0" algn="l" rtl="0">
              <a:lnSpc>
                <a:spcPct val="115000"/>
              </a:lnSpc>
              <a:spcBef>
                <a:spcPts val="0"/>
              </a:spcBef>
              <a:spcAft>
                <a:spcPts val="0"/>
              </a:spcAft>
              <a:buClr>
                <a:schemeClr val="dk1"/>
              </a:buClr>
              <a:buSzPts val="1100"/>
              <a:buFont typeface="Arial"/>
              <a:buNone/>
            </a:pPr>
            <a:r>
              <a:rPr lang="nl-NL" sz="1200" b="1" dirty="0">
                <a:solidFill>
                  <a:schemeClr val="dk1"/>
                </a:solidFill>
              </a:rPr>
              <a:t>4-Access to healthcare facilities and other infrastructure</a:t>
            </a:r>
            <a:r>
              <a:rPr lang="nl-NL" sz="1200" dirty="0">
                <a:solidFill>
                  <a:schemeClr val="dk1"/>
                </a:solidFill>
              </a:rPr>
              <a:t>: people who do not have access to quality health services or to a health coverage are more likely to be negatively affected by climate change. Lack of access to safe water is also a vulnerability factor in the context of climate change.</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 </a:t>
            </a:r>
            <a:endParaRPr sz="1200" dirty="0">
              <a:solidFill>
                <a:schemeClr val="dk1"/>
              </a:solidFill>
            </a:endParaRPr>
          </a:p>
          <a:p>
            <a:pPr marL="0" lvl="0" indent="0" algn="l" rtl="0">
              <a:lnSpc>
                <a:spcPct val="100000"/>
              </a:lnSpc>
              <a:spcBef>
                <a:spcPts val="1200"/>
              </a:spcBef>
              <a:spcAft>
                <a:spcPts val="0"/>
              </a:spcAft>
              <a:buSzPts val="1400"/>
              <a:buNone/>
            </a:pPr>
            <a:r>
              <a:rPr lang="nl-NL" sz="1200" dirty="0">
                <a:solidFill>
                  <a:schemeClr val="dk1"/>
                </a:solidFill>
              </a:rPr>
              <a:t>Additional information for the moderator:</a:t>
            </a:r>
            <a:endParaRPr sz="1200" dirty="0">
              <a:solidFill>
                <a:schemeClr val="dk1"/>
              </a:solidFill>
            </a:endParaRPr>
          </a:p>
          <a:p>
            <a:pPr marL="0" lvl="0" indent="0" algn="l" rtl="0">
              <a:lnSpc>
                <a:spcPct val="115000"/>
              </a:lnSpc>
              <a:spcBef>
                <a:spcPts val="0"/>
              </a:spcBef>
              <a:spcAft>
                <a:spcPts val="0"/>
              </a:spcAft>
              <a:buSzPts val="1400"/>
              <a:buNone/>
            </a:pPr>
            <a:r>
              <a:rPr lang="nl-NL" sz="1200" dirty="0">
                <a:solidFill>
                  <a:schemeClr val="dk1"/>
                </a:solidFill>
              </a:rPr>
              <a:t> "Climate justice “insists on a shift from a discourse on greenhouse gases and melting ice caps into a civil rights movement with the people and communities most vulnerable to climate impacts at its heart,” said Mary Robinson who is no stranger in the world of politics and human rights" (Source:</a:t>
            </a:r>
            <a:r>
              <a:rPr lang="nl-NL" sz="1200" dirty="0">
                <a:solidFill>
                  <a:schemeClr val="dk1"/>
                </a:solidFill>
                <a:uFill>
                  <a:noFill/>
                </a:uFill>
                <a:hlinkClick r:id="rId3">
                  <a:extLst>
                    <a:ext uri="{A12FA001-AC4F-418D-AE19-62706E023703}">
                      <ahyp:hlinkClr xmlns:ahyp="http://schemas.microsoft.com/office/drawing/2018/hyperlinkcolor" val="tx"/>
                    </a:ext>
                  </a:extLst>
                </a:hlinkClick>
              </a:rPr>
              <a:t> </a:t>
            </a:r>
            <a:r>
              <a:rPr lang="nl-NL" sz="1200" u="sng" dirty="0">
                <a:solidFill>
                  <a:srgbClr val="2200CC"/>
                </a:solidFill>
                <a:hlinkClick r:id="rId3">
                  <a:extLst>
                    <a:ext uri="{A12FA001-AC4F-418D-AE19-62706E023703}">
                      <ahyp:hlinkClr xmlns:ahyp="http://schemas.microsoft.com/office/drawing/2018/hyperlinkcolor" val="tx"/>
                    </a:ext>
                  </a:extLst>
                </a:hlinkClick>
              </a:rPr>
              <a:t>un.org</a:t>
            </a:r>
            <a:r>
              <a:rPr lang="nl-NL"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SzPts val="1400"/>
              <a:buNone/>
            </a:pPr>
            <a:r>
              <a:rPr lang="nl-NL" sz="1200" dirty="0">
                <a:solidFill>
                  <a:schemeClr val="dk1"/>
                </a:solidFill>
              </a:rPr>
              <a:t>"While many developing countries emphasize the historical responsibility of the developed world when it comes to GHG emissions, many developed countries have remained reluctant to bear the full burden of climate responsibilities. From this, the concept of climate justice has emerged, stressing that climate change is an ethical and political issue as well as an environmental and physic alone" (Source: UN - World Water Development Report 2020 - Water &amp; Climate Change)</a:t>
            </a:r>
            <a:endParaRPr sz="1200" dirty="0">
              <a:solidFill>
                <a:schemeClr val="dk1"/>
              </a:solidFill>
            </a:endParaRPr>
          </a:p>
          <a:p>
            <a:pPr marL="0" lvl="0" indent="0" algn="l" rtl="0">
              <a:lnSpc>
                <a:spcPct val="115000"/>
              </a:lnSpc>
              <a:spcBef>
                <a:spcPts val="0"/>
              </a:spcBef>
              <a:spcAft>
                <a:spcPts val="0"/>
              </a:spcAft>
              <a:buSzPts val="1400"/>
              <a:buNone/>
            </a:pPr>
            <a:r>
              <a:rPr lang="nl-NL" sz="1200" dirty="0">
                <a:solidFill>
                  <a:schemeClr val="dk1"/>
                </a:solidFill>
              </a:rPr>
              <a:t>Women and girls are exposed disproportionately to risks of waterborne diseases during floods due to a lack of access to safe water, the disruption of water services and increased contamination of water resources.</a:t>
            </a:r>
            <a:endParaRPr sz="1200" dirty="0">
              <a:solidFill>
                <a:schemeClr val="dk1"/>
              </a:solidFill>
            </a:endParaRPr>
          </a:p>
          <a:p>
            <a:pPr marL="0" lvl="0" indent="0" algn="l" rtl="0">
              <a:lnSpc>
                <a:spcPct val="115000"/>
              </a:lnSpc>
              <a:spcBef>
                <a:spcPts val="0"/>
              </a:spcBef>
              <a:spcAft>
                <a:spcPts val="0"/>
              </a:spcAft>
              <a:buSzPts val="1400"/>
              <a:buNone/>
            </a:pPr>
            <a:endParaRPr sz="1200" dirty="0">
              <a:solidFill>
                <a:schemeClr val="dk1"/>
              </a:solidFill>
            </a:endParaRPr>
          </a:p>
          <a:p>
            <a:pPr marL="0" lvl="0" indent="0" algn="l" rtl="0">
              <a:lnSpc>
                <a:spcPct val="115000"/>
              </a:lnSpc>
              <a:spcBef>
                <a:spcPts val="0"/>
              </a:spcBef>
              <a:spcAft>
                <a:spcPts val="0"/>
              </a:spcAft>
              <a:buSzPts val="1400"/>
              <a:buNone/>
            </a:pPr>
            <a:r>
              <a:rPr lang="nl-NL" sz="1200" dirty="0">
                <a:solidFill>
                  <a:schemeClr val="dk1"/>
                </a:solidFill>
              </a:rPr>
              <a:t>Image source:</a:t>
            </a:r>
            <a:endParaRPr sz="1200" dirty="0">
              <a:solidFill>
                <a:schemeClr val="dk1"/>
              </a:solidFill>
            </a:endParaRPr>
          </a:p>
          <a:p>
            <a:pPr marL="0" lvl="0" indent="0" algn="l" rtl="0">
              <a:lnSpc>
                <a:spcPct val="115000"/>
              </a:lnSpc>
              <a:spcBef>
                <a:spcPts val="0"/>
              </a:spcBef>
              <a:spcAft>
                <a:spcPts val="0"/>
              </a:spcAft>
              <a:buSzPts val="1400"/>
              <a:buNone/>
            </a:pPr>
            <a:r>
              <a:rPr lang="nl-NL" sz="1200" dirty="0">
                <a:solidFill>
                  <a:schemeClr val="dk1"/>
                </a:solidFill>
              </a:rPr>
              <a:t>UNDP: </a:t>
            </a:r>
            <a:r>
              <a:rPr lang="nl-NL" sz="1200" u="sng" dirty="0">
                <a:solidFill>
                  <a:schemeClr val="hlink"/>
                </a:solidFill>
                <a:hlinkClick r:id="rId4"/>
              </a:rPr>
              <a:t>https://www.adaptation-undp.org/projects/undp-sids</a:t>
            </a:r>
            <a:endParaRPr lang="nl-NL" sz="1200" dirty="0">
              <a:solidFill>
                <a:schemeClr val="dk1"/>
              </a:solidFill>
            </a:endParaRPr>
          </a:p>
        </p:txBody>
      </p:sp>
      <p:sp>
        <p:nvSpPr>
          <p:cNvPr id="257" name="Google Shape;257;g9eae610e47_0_75: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22</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9eae610e47_0_54: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8" name="Google Shape;268;g9eae610e47_0_54: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Clr>
                <a:schemeClr val="dk1"/>
              </a:buClr>
              <a:buSzPts val="1100"/>
              <a:buFont typeface="Arial"/>
              <a:buNone/>
            </a:pPr>
            <a:r>
              <a:rPr lang="nl-NL" sz="1200" dirty="0"/>
              <a:t>Interaction: What are the determinants of risk? Can you give an example of how vulnerability to a health impact be reduced?</a:t>
            </a:r>
            <a:endParaRPr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Clr>
                <a:schemeClr val="dk1"/>
              </a:buClr>
              <a:buSzPts val="1100"/>
              <a:buFont typeface="Arial"/>
              <a:buNone/>
            </a:pPr>
            <a:r>
              <a:rPr lang="nl-NL" sz="1200" dirty="0"/>
              <a:t>Key talking points: </a:t>
            </a:r>
            <a:endParaRPr sz="1200" dirty="0"/>
          </a:p>
          <a:p>
            <a:pPr marL="457200" lvl="0" indent="-304800" algn="l" rtl="0">
              <a:lnSpc>
                <a:spcPct val="100000"/>
              </a:lnSpc>
              <a:spcBef>
                <a:spcPts val="0"/>
              </a:spcBef>
              <a:spcAft>
                <a:spcPts val="0"/>
              </a:spcAft>
              <a:buSzPts val="1200"/>
              <a:buChar char="-"/>
            </a:pPr>
            <a:r>
              <a:rPr lang="nl-NL" sz="1200" dirty="0"/>
              <a:t>"Risk is determined not only by the climate and weather events (the hazards) but also by the exposure and vulnerability to these hazards" (IPCC - Chapter 2. Determinants of Risk - Exposure and Vulnerability - 2014). </a:t>
            </a:r>
            <a:endParaRPr sz="1200" dirty="0"/>
          </a:p>
          <a:p>
            <a:pPr marL="457200" lvl="0" indent="-304800" algn="l" rtl="0">
              <a:lnSpc>
                <a:spcPct val="100000"/>
              </a:lnSpc>
              <a:spcBef>
                <a:spcPts val="0"/>
              </a:spcBef>
              <a:spcAft>
                <a:spcPts val="0"/>
              </a:spcAft>
              <a:buSzPts val="1200"/>
              <a:buChar char="-"/>
            </a:pPr>
            <a:r>
              <a:rPr lang="nl-NL" sz="1200" dirty="0"/>
              <a:t>Social determinants of health are affecting the level of risk that people face: those determinants make them more or less exposed to a climate change hazard or more or less vulnerable to that hazard.</a:t>
            </a:r>
            <a:endParaRPr sz="1200" dirty="0"/>
          </a:p>
          <a:p>
            <a:pPr marL="457200" lvl="0" indent="-304800" algn="l" rtl="0">
              <a:lnSpc>
                <a:spcPct val="100000"/>
              </a:lnSpc>
              <a:spcBef>
                <a:spcPts val="0"/>
              </a:spcBef>
              <a:spcAft>
                <a:spcPts val="0"/>
              </a:spcAft>
              <a:buSzPts val="1200"/>
              <a:buChar char="-"/>
            </a:pPr>
            <a:r>
              <a:rPr lang="nl-NL" sz="1200" dirty="0"/>
              <a:t>According to the WHO, “The social determinants of health (SDH) are the conditions in which people are born, grow, work, live, and age, and the wider set of forces and systems shaping the conditions of daily life”. Examples of social determinants of health include race, gender, professional, geographical location, etc.</a:t>
            </a:r>
            <a:endParaRPr sz="1200" dirty="0"/>
          </a:p>
          <a:p>
            <a:pPr marL="457200" lvl="0" indent="-304800" algn="l" rtl="0">
              <a:lnSpc>
                <a:spcPct val="100000"/>
              </a:lnSpc>
              <a:spcBef>
                <a:spcPts val="0"/>
              </a:spcBef>
              <a:spcAft>
                <a:spcPts val="0"/>
              </a:spcAft>
              <a:buSzPts val="1200"/>
              <a:buChar char="-"/>
            </a:pPr>
            <a:r>
              <a:rPr lang="nl-NL" sz="1200" dirty="0"/>
              <a:t>Here are a couple of examples to illustration how a climate change-related hazard + vulnerability criteria can result in increased negative health impacts:</a:t>
            </a:r>
            <a:endParaRPr sz="1200" dirty="0"/>
          </a:p>
          <a:p>
            <a:pPr marL="914400" lvl="1" indent="-304800" algn="l" rtl="0">
              <a:lnSpc>
                <a:spcPct val="100000"/>
              </a:lnSpc>
              <a:spcBef>
                <a:spcPts val="0"/>
              </a:spcBef>
              <a:spcAft>
                <a:spcPts val="0"/>
              </a:spcAft>
              <a:buSzPts val="1200"/>
              <a:buChar char="-"/>
            </a:pPr>
            <a:r>
              <a:rPr lang="nl-NL" sz="1200" dirty="0"/>
              <a:t>Example 1, direct impact of climate change: Increased frequency and severity of floods etc. + Unsafe housing = Increased risk of drowning, injury or death.</a:t>
            </a:r>
            <a:endParaRPr sz="1200" dirty="0"/>
          </a:p>
          <a:p>
            <a:pPr marL="914400" lvl="1" indent="-304800" algn="l" rtl="0">
              <a:lnSpc>
                <a:spcPct val="100000"/>
              </a:lnSpc>
              <a:spcBef>
                <a:spcPts val="0"/>
              </a:spcBef>
              <a:spcAft>
                <a:spcPts val="0"/>
              </a:spcAft>
              <a:buSzPts val="1200"/>
              <a:buChar char="-"/>
            </a:pPr>
            <a:r>
              <a:rPr lang="nl-NL" sz="1200" dirty="0"/>
              <a:t>Example 2, impacts mediated through natural systems: Food and water contamination + Lack of access to food or safe water = Increased risk of repeated diarrhoea.</a:t>
            </a:r>
            <a:endParaRPr sz="1200" dirty="0"/>
          </a:p>
          <a:p>
            <a:pPr marL="914400" lvl="1" indent="-304800" algn="l" rtl="0">
              <a:lnSpc>
                <a:spcPct val="100000"/>
              </a:lnSpc>
              <a:spcBef>
                <a:spcPts val="0"/>
              </a:spcBef>
              <a:spcAft>
                <a:spcPts val="0"/>
              </a:spcAft>
              <a:buSzPts val="1200"/>
              <a:buChar char="-"/>
            </a:pPr>
            <a:r>
              <a:rPr lang="nl-NL" sz="1200" dirty="0">
                <a:solidFill>
                  <a:schemeClr val="dk1"/>
                </a:solidFill>
              </a:rPr>
              <a:t>Example 3, </a:t>
            </a:r>
            <a:r>
              <a:rPr lang="nl-NL" sz="1200" dirty="0"/>
              <a:t>impacts mediated through socio-economic systems: Water scarcity + Living in a conflict-affected area = </a:t>
            </a:r>
            <a:r>
              <a:rPr lang="nl-NL" sz="1200" dirty="0">
                <a:solidFill>
                  <a:schemeClr val="dk1"/>
                </a:solidFill>
              </a:rPr>
              <a:t>Increased risk of </a:t>
            </a:r>
            <a:r>
              <a:rPr lang="nl-NL" sz="1200" dirty="0"/>
              <a:t>conflict, migration and </a:t>
            </a:r>
            <a:r>
              <a:rPr lang="nl-NL" sz="1200" dirty="0">
                <a:solidFill>
                  <a:schemeClr val="dk1"/>
                </a:solidFill>
              </a:rPr>
              <a:t>mental health disorders.</a:t>
            </a:r>
            <a:endParaRPr sz="1200" dirty="0"/>
          </a:p>
          <a:p>
            <a:pPr marL="457200" lvl="0" indent="-304800" algn="l" rtl="0">
              <a:lnSpc>
                <a:spcPct val="100000"/>
              </a:lnSpc>
              <a:spcBef>
                <a:spcPts val="0"/>
              </a:spcBef>
              <a:spcAft>
                <a:spcPts val="0"/>
              </a:spcAft>
              <a:buSzPts val="1200"/>
              <a:buChar char="-"/>
            </a:pPr>
            <a:r>
              <a:rPr lang="nl-NL" sz="1200" dirty="0"/>
              <a:t>T</a:t>
            </a:r>
            <a:r>
              <a:rPr lang="nl-NL" sz="1200" dirty="0">
                <a:solidFill>
                  <a:schemeClr val="dk1"/>
                </a:solidFill>
              </a:rPr>
              <a:t>he examples are presented here in a schematic way, but they are actually interconnected. For example someone living in an unsafe housing might be at higher risk of death an injury in case of a natural disaster, but might also lack access to safe water and be more exposed to diarrheal risks resulting from drought or from water contamination.</a:t>
            </a:r>
            <a:endParaRPr sz="1200" dirty="0">
              <a:solidFill>
                <a:schemeClr val="dk1"/>
              </a:solidFill>
            </a:endParaRP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Additional information for the moderator - Sources: IPCC - Chapter 2. Determinants of Risk - Exposure and Vulnerability - 2014.</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a:t>
            </a:r>
            <a:r>
              <a:rPr lang="nl-NL" sz="1200" u="sng" dirty="0"/>
              <a:t>Hazard</a:t>
            </a:r>
            <a:r>
              <a:rPr lang="nl-NL" sz="1200" dirty="0"/>
              <a:t> refers to the possible, future occurrence of natural or human-induced physical events that may have adverse effects on vulnerable and exposed elements". Hazard is a component of risk, it is not risk itself. It can be increase by human activities and climate change (ex: higher hazard of flooding in areas that have been deforested).</a:t>
            </a:r>
            <a:endParaRPr sz="1200" dirty="0"/>
          </a:p>
          <a:p>
            <a:pPr marL="0" lvl="0" indent="0" algn="l" rtl="0">
              <a:lnSpc>
                <a:spcPct val="100000"/>
              </a:lnSpc>
              <a:spcBef>
                <a:spcPts val="0"/>
              </a:spcBef>
              <a:spcAft>
                <a:spcPts val="0"/>
              </a:spcAft>
              <a:buSzPts val="1400"/>
              <a:buNone/>
            </a:pPr>
            <a:r>
              <a:rPr lang="nl-NL" sz="1200" dirty="0"/>
              <a:t>"</a:t>
            </a:r>
            <a:r>
              <a:rPr lang="nl-NL" sz="1200" u="sng" dirty="0"/>
              <a:t>Exposure</a:t>
            </a:r>
            <a:r>
              <a:rPr lang="nl-NL" sz="1200" dirty="0"/>
              <a:t> refers to the inventory of elements in an area in which hazard events may occur". For instance the exposure is not similar if the hazard happens in a very populated city or in a desert.</a:t>
            </a:r>
            <a:endParaRPr sz="1200" dirty="0"/>
          </a:p>
          <a:p>
            <a:pPr marL="0" lvl="0" indent="0" algn="l" rtl="0">
              <a:lnSpc>
                <a:spcPct val="100000"/>
              </a:lnSpc>
              <a:spcBef>
                <a:spcPts val="0"/>
              </a:spcBef>
              <a:spcAft>
                <a:spcPts val="0"/>
              </a:spcAft>
              <a:buSzPts val="1400"/>
              <a:buNone/>
            </a:pPr>
            <a:r>
              <a:rPr lang="nl-NL" sz="1200" dirty="0"/>
              <a:t>"</a:t>
            </a:r>
            <a:r>
              <a:rPr lang="nl-NL" sz="1200" u="sng" dirty="0"/>
              <a:t>Vulnerability</a:t>
            </a:r>
            <a:r>
              <a:rPr lang="nl-NL" sz="1200" dirty="0"/>
              <a:t> refers to the propensity of exposed elements such as human beings, their livelihoods, and assets to suffer adverse effects when impacted by hazard events". Some examples of vulnerability factors are listed above.</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sz="1200" dirty="0"/>
          </a:p>
        </p:txBody>
      </p:sp>
      <p:sp>
        <p:nvSpPr>
          <p:cNvPr id="269" name="Google Shape;269;g9eae610e47_0_54: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23</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3: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 name="Google Shape;290;p23: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SzPts val="1400"/>
              <a:buNone/>
            </a:pPr>
            <a:r>
              <a:rPr lang="nl-NL" sz="1200" dirty="0" err="1"/>
              <a:t>What</a:t>
            </a:r>
            <a:r>
              <a:rPr lang="nl-NL" sz="1200" dirty="0"/>
              <a:t> do </a:t>
            </a:r>
            <a:r>
              <a:rPr lang="nl-NL" sz="1200" dirty="0" err="1"/>
              <a:t>you</a:t>
            </a:r>
            <a:r>
              <a:rPr lang="nl-NL" sz="1200" dirty="0"/>
              <a:t> </a:t>
            </a:r>
            <a:r>
              <a:rPr lang="nl-NL" sz="1200" dirty="0" err="1"/>
              <a:t>think</a:t>
            </a:r>
            <a:r>
              <a:rPr lang="nl-NL" sz="1200" dirty="0"/>
              <a:t> </a:t>
            </a:r>
            <a:r>
              <a:rPr lang="nl-NL" sz="1200" dirty="0" err="1"/>
              <a:t>about</a:t>
            </a:r>
            <a:r>
              <a:rPr lang="nl-NL" sz="1200" dirty="0"/>
              <a:t> as </a:t>
            </a:r>
            <a:r>
              <a:rPr lang="nl-NL" sz="1200" dirty="0" err="1"/>
              <a:t>potential</a:t>
            </a:r>
            <a:r>
              <a:rPr lang="nl-NL" sz="1200" dirty="0"/>
              <a:t> action </a:t>
            </a:r>
            <a:r>
              <a:rPr lang="nl-NL" sz="1200" dirty="0" err="1"/>
              <a:t>to</a:t>
            </a:r>
            <a:r>
              <a:rPr lang="nl-NL" sz="1200" dirty="0"/>
              <a:t> </a:t>
            </a:r>
            <a:r>
              <a:rPr lang="nl-NL" sz="1200" dirty="0" err="1"/>
              <a:t>reduce</a:t>
            </a:r>
            <a:r>
              <a:rPr lang="nl-NL" sz="1200" dirty="0"/>
              <a:t> health </a:t>
            </a:r>
            <a:r>
              <a:rPr lang="nl-NL" sz="1200" dirty="0" err="1"/>
              <a:t>risks</a:t>
            </a:r>
            <a:r>
              <a:rPr lang="nl-NL" sz="1200" dirty="0"/>
              <a:t> </a:t>
            </a:r>
            <a:r>
              <a:rPr lang="nl-NL" sz="1200" dirty="0" err="1"/>
              <a:t>due</a:t>
            </a:r>
            <a:r>
              <a:rPr lang="nl-NL" sz="1200" dirty="0"/>
              <a:t> </a:t>
            </a:r>
            <a:r>
              <a:rPr lang="nl-NL" sz="1200" dirty="0" err="1"/>
              <a:t>to</a:t>
            </a:r>
            <a:r>
              <a:rPr lang="nl-NL" sz="1200" dirty="0"/>
              <a:t> </a:t>
            </a:r>
            <a:r>
              <a:rPr lang="nl-NL" sz="1200" dirty="0" err="1"/>
              <a:t>climate</a:t>
            </a:r>
            <a:r>
              <a:rPr lang="nl-NL" sz="1200" dirty="0"/>
              <a:t> change?</a:t>
            </a:r>
            <a:endParaRPr sz="1200" dirty="0"/>
          </a:p>
          <a:p>
            <a:pPr marL="457200" marR="0" lvl="0" indent="-228600" algn="l" rtl="0">
              <a:lnSpc>
                <a:spcPct val="100000"/>
              </a:lnSpc>
              <a:spcBef>
                <a:spcPts val="0"/>
              </a:spcBef>
              <a:spcAft>
                <a:spcPts val="0"/>
              </a:spcAft>
              <a:buSzPts val="1400"/>
              <a:buNone/>
            </a:pPr>
            <a:endParaRPr sz="1200"/>
          </a:p>
          <a:p>
            <a:pPr marL="457200" marR="0" lvl="0" indent="-228600" algn="l" rtl="0">
              <a:lnSpc>
                <a:spcPct val="100000"/>
              </a:lnSpc>
              <a:spcBef>
                <a:spcPts val="0"/>
              </a:spcBef>
              <a:spcAft>
                <a:spcPts val="0"/>
              </a:spcAft>
              <a:buSzPts val="1400"/>
              <a:buNone/>
            </a:pPr>
            <a:r>
              <a:rPr lang="nl-NL" sz="1200" dirty="0" err="1"/>
              <a:t>This</a:t>
            </a:r>
            <a:r>
              <a:rPr lang="nl-NL" sz="1200" dirty="0"/>
              <a:t> question </a:t>
            </a:r>
            <a:r>
              <a:rPr lang="nl-NL" sz="1200" dirty="0" err="1"/>
              <a:t>could</a:t>
            </a:r>
            <a:r>
              <a:rPr lang="nl-NL" sz="1200" dirty="0"/>
              <a:t> </a:t>
            </a:r>
            <a:r>
              <a:rPr lang="nl-NL" sz="1200" dirty="0" err="1"/>
              <a:t>be</a:t>
            </a:r>
            <a:r>
              <a:rPr lang="nl-NL" sz="1200" dirty="0"/>
              <a:t> first </a:t>
            </a:r>
            <a:r>
              <a:rPr lang="nl-NL" sz="1200" dirty="0" err="1"/>
              <a:t>posed</a:t>
            </a:r>
            <a:r>
              <a:rPr lang="nl-NL" sz="1200" dirty="0"/>
              <a:t> as </a:t>
            </a:r>
            <a:r>
              <a:rPr lang="nl-NL" sz="1200" dirty="0" err="1"/>
              <a:t>an</a:t>
            </a:r>
            <a:r>
              <a:rPr lang="nl-NL" sz="1200" dirty="0"/>
              <a:t> open question </a:t>
            </a:r>
            <a:r>
              <a:rPr lang="nl-NL" sz="1200" dirty="0" err="1"/>
              <a:t>to</a:t>
            </a:r>
            <a:r>
              <a:rPr lang="nl-NL" sz="1200" dirty="0"/>
              <a:t> </a:t>
            </a:r>
            <a:r>
              <a:rPr lang="nl-NL" sz="1200" dirty="0" err="1"/>
              <a:t>the</a:t>
            </a:r>
            <a:r>
              <a:rPr lang="nl-NL" sz="1200" dirty="0"/>
              <a:t> </a:t>
            </a:r>
            <a:r>
              <a:rPr lang="nl-NL" sz="1200" dirty="0" err="1"/>
              <a:t>audience</a:t>
            </a:r>
            <a:r>
              <a:rPr lang="nl-NL" sz="1200" dirty="0"/>
              <a:t> </a:t>
            </a:r>
            <a:r>
              <a:rPr lang="nl-NL" sz="1200" dirty="0" err="1"/>
              <a:t>to</a:t>
            </a:r>
            <a:r>
              <a:rPr lang="nl-NL" sz="1200" dirty="0"/>
              <a:t> </a:t>
            </a:r>
            <a:r>
              <a:rPr lang="nl-NL" sz="1200" dirty="0" err="1"/>
              <a:t>gather</a:t>
            </a:r>
            <a:r>
              <a:rPr lang="nl-NL" sz="1200" dirty="0"/>
              <a:t> </a:t>
            </a:r>
            <a:r>
              <a:rPr lang="nl-NL" sz="1200" dirty="0" err="1"/>
              <a:t>their</a:t>
            </a:r>
            <a:r>
              <a:rPr lang="nl-NL" sz="1200" dirty="0"/>
              <a:t> </a:t>
            </a:r>
            <a:r>
              <a:rPr lang="nl-NL" sz="1200" dirty="0" err="1"/>
              <a:t>thoughts</a:t>
            </a:r>
            <a:r>
              <a:rPr lang="nl-NL" sz="1200" dirty="0"/>
              <a:t>. </a:t>
            </a:r>
            <a:endParaRPr sz="1200" dirty="0"/>
          </a:p>
        </p:txBody>
      </p:sp>
      <p:sp>
        <p:nvSpPr>
          <p:cNvPr id="291" name="Google Shape;291;p23: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l" rtl="0">
              <a:lnSpc>
                <a:spcPct val="100000"/>
              </a:lnSpc>
              <a:spcBef>
                <a:spcPts val="0"/>
              </a:spcBef>
              <a:spcAft>
                <a:spcPts val="0"/>
              </a:spcAft>
              <a:buSzPts val="1400"/>
              <a:buNone/>
            </a:pPr>
            <a:fld id="{00000000-1234-1234-1234-123412341234}" type="slidenum">
              <a:rPr lang="nl-NL" sz="1400" b="0" i="0" u="none" strike="noStrike" cap="none">
                <a:solidFill>
                  <a:schemeClr val="dk1"/>
                </a:solidFill>
                <a:latin typeface="Arial"/>
                <a:ea typeface="Arial"/>
                <a:cs typeface="Arial"/>
                <a:sym typeface="Arial"/>
              </a:rPr>
              <a:t>24</a:t>
            </a:fld>
            <a:endParaRPr sz="14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8: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8" name="Google Shape;298;p18: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SzPts val="1400"/>
              <a:buNone/>
            </a:pPr>
            <a:r>
              <a:rPr lang="nl-NL" sz="1200" dirty="0"/>
              <a:t>To summarise the presentation:</a:t>
            </a:r>
            <a:endParaRPr dirty="0"/>
          </a:p>
          <a:p>
            <a:pPr marL="457200" marR="0" lvl="0" indent="-228600" algn="l" rtl="0">
              <a:lnSpc>
                <a:spcPct val="100000"/>
              </a:lnSpc>
              <a:spcBef>
                <a:spcPts val="0"/>
              </a:spcBef>
              <a:spcAft>
                <a:spcPts val="0"/>
              </a:spcAft>
              <a:buSzPts val="1400"/>
              <a:buFont typeface="Arial"/>
              <a:buChar char="•"/>
            </a:pPr>
            <a:r>
              <a:rPr lang="nl-NL" sz="1200" dirty="0"/>
              <a:t>Key vulnerable groups overlap and include environmental, social and human systems and affects animals, plants as well as humans alongside </a:t>
            </a:r>
            <a:endParaRPr dirty="0"/>
          </a:p>
          <a:p>
            <a:pPr marL="457200" marR="0" lvl="0" indent="-228600" algn="l" rtl="0">
              <a:lnSpc>
                <a:spcPct val="100000"/>
              </a:lnSpc>
              <a:spcBef>
                <a:spcPts val="0"/>
              </a:spcBef>
              <a:spcAft>
                <a:spcPts val="0"/>
              </a:spcAft>
              <a:buSzPts val="1400"/>
              <a:buFont typeface="Arial"/>
              <a:buChar char="•"/>
            </a:pPr>
            <a:r>
              <a:rPr lang="nl-NL" sz="1200" dirty="0"/>
              <a:t>Health impacts are a function of exposures and the mediating factors that exacerbate vulnerabilities or offer protection. Reducing vulnerabilities and improving adaptive capacity is key. </a:t>
            </a:r>
            <a:endParaRPr dirty="0"/>
          </a:p>
          <a:p>
            <a:pPr marL="457200" marR="0" lvl="0" indent="-228600" algn="l" rtl="0">
              <a:lnSpc>
                <a:spcPct val="100000"/>
              </a:lnSpc>
              <a:spcBef>
                <a:spcPts val="0"/>
              </a:spcBef>
              <a:spcAft>
                <a:spcPts val="0"/>
              </a:spcAft>
              <a:buSzPts val="1400"/>
              <a:buFont typeface="Arial"/>
              <a:buChar char="•"/>
            </a:pPr>
            <a:r>
              <a:rPr lang="nl-NL" sz="1200" dirty="0"/>
              <a:t>Recovery from disasters are key opportunities to build back better and improve resilience (ability to sense, absorb some of the impacts, recover and reduce future impacts)</a:t>
            </a:r>
          </a:p>
          <a:p>
            <a:pPr marL="457200" marR="0" lvl="0" indent="-228600" algn="l" rtl="0">
              <a:lnSpc>
                <a:spcPct val="100000"/>
              </a:lnSpc>
              <a:spcBef>
                <a:spcPts val="0"/>
              </a:spcBef>
              <a:spcAft>
                <a:spcPts val="0"/>
              </a:spcAft>
              <a:buSzPts val="1400"/>
              <a:buFont typeface="Arial"/>
              <a:buChar char="•"/>
            </a:pPr>
            <a:endParaRPr lang="nl-NL" sz="1200" dirty="0"/>
          </a:p>
          <a:p>
            <a:pPr marL="457200" marR="0" lvl="0" indent="-228600" algn="l" rtl="0">
              <a:lnSpc>
                <a:spcPct val="100000"/>
              </a:lnSpc>
              <a:spcBef>
                <a:spcPts val="0"/>
              </a:spcBef>
              <a:spcAft>
                <a:spcPts val="0"/>
              </a:spcAft>
              <a:buSzPts val="1400"/>
              <a:buFont typeface="Arial"/>
              <a:buChar char="•"/>
            </a:pPr>
            <a:endParaRPr lang="nl-NL" sz="1200" dirty="0"/>
          </a:p>
          <a:p>
            <a:pPr marL="457200" marR="0" lvl="0" indent="-228600" algn="l" rtl="0">
              <a:lnSpc>
                <a:spcPct val="100000"/>
              </a:lnSpc>
              <a:spcBef>
                <a:spcPts val="0"/>
              </a:spcBef>
              <a:spcAft>
                <a:spcPts val="0"/>
              </a:spcAft>
              <a:buClr>
                <a:srgbClr val="000000"/>
              </a:buClr>
              <a:buSzPts val="1400"/>
              <a:buFont typeface="Arial"/>
              <a:buChar char="•"/>
            </a:pPr>
            <a:r>
              <a:rPr lang="en-GB" sz="1800" dirty="0"/>
              <a:t>IFRC is uniquely positioned to respond to climate change impacts given the large dispersed network of NS and Volunteers and strong presence in the communities before, during and after disasters.</a:t>
            </a:r>
            <a:endParaRPr lang="en-GB" dirty="0"/>
          </a:p>
          <a:p>
            <a:pPr marL="457200" marR="0" lvl="0" indent="-228600" algn="l" rtl="0">
              <a:lnSpc>
                <a:spcPct val="100000"/>
              </a:lnSpc>
              <a:spcBef>
                <a:spcPts val="0"/>
              </a:spcBef>
              <a:spcAft>
                <a:spcPts val="0"/>
              </a:spcAft>
              <a:buClr>
                <a:srgbClr val="000000"/>
              </a:buClr>
              <a:buSzPts val="1400"/>
              <a:buFont typeface="Arial"/>
              <a:buChar char="•"/>
            </a:pPr>
            <a:r>
              <a:rPr lang="en-GB" sz="1800" dirty="0"/>
              <a:t>Strengthening healthcare services to sense and flexibly respond to seasonal and long term changes to health needs of populations is key. </a:t>
            </a:r>
            <a:endParaRPr lang="en-GB" dirty="0"/>
          </a:p>
          <a:p>
            <a:pPr marL="457200" marR="0" lvl="0" indent="-228600" algn="l" rtl="0">
              <a:lnSpc>
                <a:spcPct val="100000"/>
              </a:lnSpc>
              <a:spcBef>
                <a:spcPts val="0"/>
              </a:spcBef>
              <a:spcAft>
                <a:spcPts val="0"/>
              </a:spcAft>
              <a:buSzPts val="1400"/>
              <a:buFont typeface="Arial"/>
              <a:buChar char="•"/>
            </a:pPr>
            <a:r>
              <a:rPr lang="en-GB" sz="1800" dirty="0"/>
              <a:t>Climate Change is a developmental challenge affecting country progress towards achieving sustainable development goals- all planned work should take medium to long term impacts of climate change into account. </a:t>
            </a:r>
            <a:endParaRPr lang="en-GB" dirty="0"/>
          </a:p>
          <a:p>
            <a:pPr marL="457200" marR="0" lvl="0" indent="-228600" algn="l" rtl="0">
              <a:lnSpc>
                <a:spcPct val="100000"/>
              </a:lnSpc>
              <a:spcBef>
                <a:spcPts val="0"/>
              </a:spcBef>
              <a:spcAft>
                <a:spcPts val="0"/>
              </a:spcAft>
              <a:buSzPts val="1400"/>
              <a:buNone/>
            </a:pPr>
            <a:endParaRPr lang="en-GB" sz="1800" dirty="0"/>
          </a:p>
          <a:p>
            <a:pPr marL="228600" marR="0" lvl="0" indent="0" algn="l" rtl="0">
              <a:lnSpc>
                <a:spcPct val="100000"/>
              </a:lnSpc>
              <a:spcBef>
                <a:spcPts val="0"/>
              </a:spcBef>
              <a:spcAft>
                <a:spcPts val="0"/>
              </a:spcAft>
              <a:buSzPts val="1400"/>
              <a:buFont typeface="Arial"/>
              <a:buNone/>
            </a:pPr>
            <a:endParaRPr dirty="0"/>
          </a:p>
        </p:txBody>
      </p:sp>
      <p:sp>
        <p:nvSpPr>
          <p:cNvPr id="299" name="Google Shape;299;p18: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a9a076f86c_0_2: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1" name="Google Shape;311;ga9a076f86c_0_2: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marR="0" lvl="0" indent="0" algn="l" rtl="0">
              <a:lnSpc>
                <a:spcPct val="100000"/>
              </a:lnSpc>
              <a:spcBef>
                <a:spcPts val="0"/>
              </a:spcBef>
              <a:spcAft>
                <a:spcPts val="0"/>
              </a:spcAft>
              <a:buSzPts val="1200"/>
              <a:buNone/>
            </a:pPr>
            <a:r>
              <a:rPr lang="nl-NL" sz="1200" dirty="0"/>
              <a:t>Key talking points:</a:t>
            </a:r>
            <a:endParaRPr sz="1200" dirty="0"/>
          </a:p>
          <a:p>
            <a:pPr marL="457200" marR="0" lvl="0" indent="-304800" algn="l" rtl="0">
              <a:lnSpc>
                <a:spcPct val="100000"/>
              </a:lnSpc>
              <a:spcBef>
                <a:spcPts val="0"/>
              </a:spcBef>
              <a:spcAft>
                <a:spcPts val="0"/>
              </a:spcAft>
              <a:buSzPts val="1200"/>
              <a:buChar char="-"/>
            </a:pPr>
            <a:r>
              <a:rPr lang="nl-NL" sz="1200" dirty="0"/>
              <a:t>The first essential step is to conduct in depth risk assessments in order understand hazards, exposures, vulnerabilities and identify priority areas and locations for priorizing action</a:t>
            </a:r>
            <a:endParaRPr sz="1200" dirty="0"/>
          </a:p>
          <a:p>
            <a:pPr marL="457200" marR="0" lvl="0" indent="-304800" algn="l" rtl="0">
              <a:lnSpc>
                <a:spcPct val="100000"/>
              </a:lnSpc>
              <a:spcBef>
                <a:spcPts val="0"/>
              </a:spcBef>
              <a:spcAft>
                <a:spcPts val="0"/>
              </a:spcAft>
              <a:buSzPts val="1200"/>
              <a:buChar char="-"/>
            </a:pPr>
            <a:r>
              <a:rPr lang="nl-NL" sz="1200" dirty="0"/>
              <a:t>When doing a risk analysis it is critical to look at the intersection of the effects of this hazard with any long term change processes related to climate change.</a:t>
            </a:r>
            <a:endParaRPr sz="1200" dirty="0"/>
          </a:p>
          <a:p>
            <a:pPr marL="457200" marR="0" lvl="0" indent="-304800" algn="l" rtl="0">
              <a:lnSpc>
                <a:spcPct val="100000"/>
              </a:lnSpc>
              <a:spcBef>
                <a:spcPts val="0"/>
              </a:spcBef>
              <a:spcAft>
                <a:spcPts val="0"/>
              </a:spcAft>
              <a:buSzPts val="1200"/>
              <a:buChar char="-"/>
            </a:pPr>
            <a:r>
              <a:rPr lang="nl-NL" sz="1200" dirty="0"/>
              <a:t>It is also important to consider vulnerability factors that are specific to health outcomes, such as gender, age, underlying health conditions, housing conditions, geographical location, socio-economic status. That will allow the assessment to identify vulnerable populations.</a:t>
            </a:r>
            <a:endParaRPr sz="1200" dirty="0"/>
          </a:p>
          <a:p>
            <a:pPr marL="457200" marR="0" lvl="0" indent="-304800" algn="l" rtl="0">
              <a:lnSpc>
                <a:spcPct val="100000"/>
              </a:lnSpc>
              <a:spcBef>
                <a:spcPts val="0"/>
              </a:spcBef>
              <a:spcAft>
                <a:spcPts val="0"/>
              </a:spcAft>
              <a:buSzPts val="1200"/>
              <a:buChar char="-"/>
            </a:pPr>
            <a:r>
              <a:rPr lang="nl-NL" sz="1200" dirty="0"/>
              <a:t>It is essential to involve the community in Enhanced Vulnerability and Capacity Assessments (EVCAs). Identify “local experts” from different groups who are experiencing changing patterns (especially from marginalized groups).</a:t>
            </a:r>
            <a:endParaRPr sz="1200" dirty="0"/>
          </a:p>
          <a:p>
            <a:pPr marL="457200" marR="0" lvl="0" indent="-304800" algn="l" rtl="0">
              <a:lnSpc>
                <a:spcPct val="100000"/>
              </a:lnSpc>
              <a:spcBef>
                <a:spcPts val="0"/>
              </a:spcBef>
              <a:spcAft>
                <a:spcPts val="0"/>
              </a:spcAft>
              <a:buSzPts val="1200"/>
              <a:buChar char="-"/>
            </a:pPr>
            <a:r>
              <a:rPr lang="nl-NL" sz="1200" dirty="0"/>
              <a:t>Communities can also identify relevant and practical actions to reduce their risks and strengthen their resilience based on their priorities.</a:t>
            </a:r>
            <a:endParaRPr sz="1200" dirty="0"/>
          </a:p>
          <a:p>
            <a:pPr marL="0" marR="0" lvl="0" indent="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1400"/>
              <a:buNone/>
            </a:pPr>
            <a:r>
              <a:rPr lang="nl-NL" sz="1200" dirty="0"/>
              <a:t>For more information please consult the following resources:</a:t>
            </a:r>
            <a:endParaRPr sz="1200" dirty="0"/>
          </a:p>
          <a:p>
            <a:pPr marL="457200" marR="0" lvl="0" indent="-304800" algn="l" rtl="0">
              <a:lnSpc>
                <a:spcPct val="100000"/>
              </a:lnSpc>
              <a:spcBef>
                <a:spcPts val="0"/>
              </a:spcBef>
              <a:spcAft>
                <a:spcPts val="0"/>
              </a:spcAft>
              <a:buSzPts val="1200"/>
              <a:buChar char="-"/>
            </a:pPr>
            <a:r>
              <a:rPr lang="nl-NL" sz="1200" u="sng" dirty="0">
                <a:solidFill>
                  <a:schemeClr val="hlink"/>
                </a:solidFill>
                <a:hlinkClick r:id="rId3"/>
              </a:rPr>
              <a:t>https://www.ifrcvca.org/</a:t>
            </a:r>
            <a:endParaRPr sz="1200" dirty="0"/>
          </a:p>
          <a:p>
            <a:pPr marL="457200" marR="0" lvl="0" indent="-304800" algn="l" rtl="0">
              <a:lnSpc>
                <a:spcPct val="100000"/>
              </a:lnSpc>
              <a:spcBef>
                <a:spcPts val="0"/>
              </a:spcBef>
              <a:spcAft>
                <a:spcPts val="0"/>
              </a:spcAft>
              <a:buSzPts val="1200"/>
              <a:buChar char="-"/>
            </a:pPr>
            <a:r>
              <a:rPr lang="nl-NL" sz="1200" dirty="0"/>
              <a:t>CKT Module 2a: EWEA - Steps to make it happen</a:t>
            </a:r>
            <a:endParaRPr sz="1200" dirty="0"/>
          </a:p>
          <a:p>
            <a:pPr marL="457200" marR="0" lvl="0" indent="-304800" algn="l" rtl="0">
              <a:lnSpc>
                <a:spcPct val="100000"/>
              </a:lnSpc>
              <a:spcBef>
                <a:spcPts val="0"/>
              </a:spcBef>
              <a:spcAft>
                <a:spcPts val="0"/>
              </a:spcAft>
              <a:buSzPts val="1200"/>
              <a:buChar char="-"/>
            </a:pPr>
            <a:r>
              <a:rPr lang="nl-NL" sz="1200" dirty="0"/>
              <a:t>CKT Module 2c: Community Resilience and Climate Presentation APR2019</a:t>
            </a:r>
            <a:endParaRPr sz="1200" dirty="0"/>
          </a:p>
        </p:txBody>
      </p:sp>
      <p:sp>
        <p:nvSpPr>
          <p:cNvPr id="312" name="Google Shape;312;ga9a076f86c_0_2: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4: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9" name="Google Shape;319;p24: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0" marR="0" lvl="0" indent="0" algn="l" rtl="0">
              <a:lnSpc>
                <a:spcPct val="100000"/>
              </a:lnSpc>
              <a:spcBef>
                <a:spcPts val="0"/>
              </a:spcBef>
              <a:spcAft>
                <a:spcPts val="0"/>
              </a:spcAft>
              <a:buSzPts val="1400"/>
              <a:buNone/>
            </a:pPr>
            <a:r>
              <a:rPr lang="nl-NL" sz="1200" dirty="0"/>
              <a:t>Interaction: Is anyone in touch with the HydroMet services of their country? with the health authorities? Would you like to share your experience?</a:t>
            </a:r>
            <a:endParaRPr sz="1200" dirty="0"/>
          </a:p>
          <a:p>
            <a:pPr marL="457200" marR="0" lvl="0" indent="-228600" algn="l" rtl="0">
              <a:lnSpc>
                <a:spcPct val="100000"/>
              </a:lnSpc>
              <a:spcBef>
                <a:spcPts val="0"/>
              </a:spcBef>
              <a:spcAft>
                <a:spcPts val="0"/>
              </a:spcAft>
              <a:buSzPts val="1400"/>
              <a:buNone/>
            </a:pPr>
            <a:endParaRPr sz="1200" dirty="0"/>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Key talking points: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In order to conduct a risk assessment it is necessary to start with whatever is currently known about changes to weather and climate and possible changes in the future: </a:t>
            </a:r>
            <a:endParaRPr dirty="0"/>
          </a:p>
          <a:p>
            <a:pPr marL="1714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Check if your National Society has worked on a climate change background document as part of the ‘Preparedness for Climate Change’ programme (over 60 countries had participated by the end of 2011) – this may contain useful information.</a:t>
            </a:r>
            <a:endParaRPr dirty="0"/>
          </a:p>
          <a:p>
            <a:pPr marL="1714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Find out if someone in your National Society is in contact with the national meteorological office and/or environment department. If not, you could make an effort to establish the relevant collaboration. In module 1 there is a guidance note on how to engage with the local weather forecasts / early warning systems / water, hydrological and climate (or “hydromet”) services. It provides good tips and hints for this dialogue and partnership development.</a:t>
            </a:r>
            <a:endParaRPr dirty="0"/>
          </a:p>
          <a:p>
            <a:pPr marL="1714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These offices will be able to provide an overview of historical changes (eg. rainfall patterns for a given town) that are already occurring, plus projected climate for the coming decades (eg. increasing drought for a given country). The historical trends information could be available for specific locations.</a:t>
            </a:r>
            <a:endParaRPr dirty="0"/>
          </a:p>
          <a:p>
            <a:pPr marL="1714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However it is important to note that projections for the future are </a:t>
            </a:r>
            <a:r>
              <a:rPr lang="nl-NL" sz="1200" i="1" dirty="0">
                <a:solidFill>
                  <a:schemeClr val="dk1"/>
                </a:solidFill>
              </a:rPr>
              <a:t>not available accurately at local scale </a:t>
            </a:r>
            <a:r>
              <a:rPr lang="nl-NL" sz="1200" dirty="0">
                <a:solidFill>
                  <a:schemeClr val="dk1"/>
                </a:solidFill>
              </a:rPr>
              <a:t>(downscaled models don’t agree with each other) and therefore can’t be used for guiding site selection or to help identify site-specific adaptation measures.</a:t>
            </a:r>
            <a:endParaRPr dirty="0"/>
          </a:p>
          <a:p>
            <a:pPr marL="1714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Good to ask the Met office if they have specific information relevant for disease outbreak patterns in the country or any historical data on this.</a:t>
            </a:r>
            <a:endParaRPr dirty="0"/>
          </a:p>
          <a:p>
            <a:pPr marL="171450" lvl="0" indent="-171450" algn="l" rtl="0">
              <a:lnSpc>
                <a:spcPct val="115000"/>
              </a:lnSpc>
              <a:spcBef>
                <a:spcPts val="0"/>
              </a:spcBef>
              <a:spcAft>
                <a:spcPts val="0"/>
              </a:spcAft>
              <a:buClr>
                <a:schemeClr val="dk1"/>
              </a:buClr>
              <a:buSzPts val="1100"/>
              <a:buFont typeface="Arial"/>
              <a:buChar char="•"/>
            </a:pPr>
            <a:r>
              <a:rPr lang="nl-NL" sz="1200" dirty="0">
                <a:solidFill>
                  <a:schemeClr val="dk1"/>
                </a:solidFill>
              </a:rPr>
              <a:t>The NS should also engage a dialogue with health authorities to have access to information on disease outbreak and other health consequences of climate change.</a:t>
            </a:r>
            <a:endParaRPr dirty="0"/>
          </a:p>
          <a:p>
            <a:pPr marL="171450" lvl="0" indent="-171450" algn="l" rtl="0">
              <a:lnSpc>
                <a:spcPct val="115000"/>
              </a:lnSpc>
              <a:spcBef>
                <a:spcPts val="0"/>
              </a:spcBef>
              <a:spcAft>
                <a:spcPts val="0"/>
              </a:spcAft>
              <a:buClr>
                <a:schemeClr val="dk1"/>
              </a:buClr>
              <a:buSzPts val="1100"/>
              <a:buFont typeface="Arial"/>
              <a:buChar char="•"/>
            </a:pPr>
            <a:r>
              <a:rPr lang="nl-NL" sz="1200" b="1" dirty="0">
                <a:solidFill>
                  <a:schemeClr val="dk1"/>
                </a:solidFill>
              </a:rPr>
              <a:t>REMEMBER THIS IS AN ITERATIVE PROCESS- </a:t>
            </a:r>
            <a:r>
              <a:rPr lang="nl-NL" sz="1200" dirty="0">
                <a:solidFill>
                  <a:schemeClr val="dk1"/>
                </a:solidFill>
              </a:rPr>
              <a:t>risks, vulnerabilities and impacts are dynamic and evolve with time!</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Additional information for the moderator:</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solidFill>
                  <a:schemeClr val="dk1"/>
                </a:solidFill>
              </a:rPr>
              <a:t>Please see "Collaborating with national climate and weather agencies: a guide to getting started" </a:t>
            </a:r>
            <a:endParaRPr sz="1200" dirty="0">
              <a:solidFill>
                <a:schemeClr val="dk1"/>
              </a:solidFill>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u="sng" dirty="0">
                <a:solidFill>
                  <a:srgbClr val="0000FF"/>
                </a:solidFill>
                <a:effectLst/>
                <a:latin typeface="Times New Roman" panose="02020603050405020304" pitchFamily="18" charset="0"/>
                <a:ea typeface="Calibri" panose="020F0502020204030204" pitchFamily="34" charset="0"/>
                <a:hlinkClick r:id="rId3"/>
              </a:rPr>
              <a:t>https://www.climatecentre.org/downloads/files/1a.%20Collaboration%20with%20Met%20Agencies.pdf</a:t>
            </a:r>
            <a:endParaRPr lang="en-GB" sz="1800" dirty="0">
              <a:effectLst/>
              <a:latin typeface="Times New Roman" panose="02020603050405020304" pitchFamily="18" charset="0"/>
              <a:ea typeface="Calibri" panose="020F0502020204030204" pitchFamily="34" charset="0"/>
            </a:endParaRPr>
          </a:p>
          <a:p>
            <a:pPr marL="228600" marR="0" lvl="0" indent="0" algn="l" rtl="0">
              <a:lnSpc>
                <a:spcPct val="100000"/>
              </a:lnSpc>
              <a:spcBef>
                <a:spcPts val="0"/>
              </a:spcBef>
              <a:spcAft>
                <a:spcPts val="0"/>
              </a:spcAft>
              <a:buSzPts val="1400"/>
              <a:buNone/>
            </a:pPr>
            <a:endParaRPr sz="1200" dirty="0">
              <a:latin typeface="Calibri"/>
              <a:ea typeface="Calibri"/>
              <a:cs typeface="Calibri"/>
              <a:sym typeface="Calibri"/>
            </a:endParaRPr>
          </a:p>
        </p:txBody>
      </p:sp>
      <p:sp>
        <p:nvSpPr>
          <p:cNvPr id="320" name="Google Shape;320;p24: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673725" y="2387600"/>
            <a:ext cx="21221700" cy="11938000"/>
          </a:xfrm>
        </p:spPr>
      </p:sp>
      <p:sp>
        <p:nvSpPr>
          <p:cNvPr id="3" name="Tijdelijke aanduiding voor notities 2"/>
          <p:cNvSpPr>
            <a:spLocks noGrp="1"/>
          </p:cNvSpPr>
          <p:nvPr>
            <p:ph type="body" idx="1"/>
          </p:nvPr>
        </p:nvSpPr>
        <p:spPr/>
        <p:txBody>
          <a:bodyPr/>
          <a:lstStyle/>
          <a:p>
            <a:pPr lvl="0"/>
            <a:endParaRPr lang="en-GB" sz="1800" b="0" i="0" u="none" strike="noStrike" cap="none" dirty="0">
              <a:solidFill>
                <a:srgbClr val="000000"/>
              </a:solidFill>
              <a:effectLst/>
              <a:latin typeface="Arial"/>
              <a:ea typeface="Arial"/>
              <a:cs typeface="Arial"/>
              <a:sym typeface="Arial"/>
            </a:endParaRPr>
          </a:p>
          <a:p>
            <a:pPr lvl="0"/>
            <a:r>
              <a:rPr lang="en-GB" sz="1800" b="0" i="0" u="none" strike="noStrike" cap="none" dirty="0">
                <a:solidFill>
                  <a:srgbClr val="000000"/>
                </a:solidFill>
                <a:effectLst/>
                <a:latin typeface="Arial"/>
                <a:ea typeface="Arial"/>
                <a:cs typeface="Arial"/>
                <a:sym typeface="Arial"/>
              </a:rPr>
              <a:t>What do we mean with strengthening Health System Resilience? </a:t>
            </a:r>
          </a:p>
          <a:p>
            <a:pPr lvl="0"/>
            <a:endParaRPr lang="en-GB" sz="1800" b="0" i="0" u="none" strike="noStrike" cap="none" dirty="0">
              <a:solidFill>
                <a:srgbClr val="000000"/>
              </a:solidFill>
              <a:effectLst/>
              <a:latin typeface="Arial"/>
              <a:ea typeface="Arial"/>
              <a:cs typeface="Arial"/>
              <a:sym typeface="Arial"/>
            </a:endParaRPr>
          </a:p>
          <a:p>
            <a:pPr marL="571500" marR="0" lvl="0" indent="-3429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800" b="0" i="0" u="none" strike="noStrike" cap="none" dirty="0">
                <a:solidFill>
                  <a:srgbClr val="000000"/>
                </a:solidFill>
                <a:effectLst/>
                <a:latin typeface="Arial"/>
                <a:ea typeface="Arial"/>
                <a:cs typeface="Arial"/>
                <a:sym typeface="Arial"/>
              </a:rPr>
              <a:t>Limiting the burden upon health systems to prevent and reduce the impact of climate change upon human health and strengthening health systems so it can withstand shocks and stresses aggravated by climate change to ensure continuity of (access to) health services</a:t>
            </a:r>
          </a:p>
          <a:p>
            <a:r>
              <a:rPr lang="en-GB" sz="1800" b="0" i="0" u="none" strike="noStrike" cap="none" dirty="0">
                <a:solidFill>
                  <a:srgbClr val="000000"/>
                </a:solidFill>
                <a:effectLst/>
                <a:latin typeface="Arial"/>
                <a:ea typeface="Arial"/>
                <a:cs typeface="Arial"/>
                <a:sym typeface="Arial"/>
              </a:rPr>
              <a:t>2. 	  </a:t>
            </a:r>
            <a:r>
              <a:rPr lang="en-GB" sz="1800" b="0" i="0" u="none" strike="noStrike" cap="none">
                <a:solidFill>
                  <a:srgbClr val="000000"/>
                </a:solidFill>
                <a:effectLst/>
                <a:latin typeface="Arial"/>
                <a:ea typeface="Arial"/>
                <a:cs typeface="Arial"/>
                <a:sym typeface="Arial"/>
              </a:rPr>
              <a:t>Avoiding the </a:t>
            </a:r>
            <a:r>
              <a:rPr lang="en-GB" sz="1800" b="0" i="0" u="none" strike="noStrike" cap="none" dirty="0">
                <a:solidFill>
                  <a:srgbClr val="000000"/>
                </a:solidFill>
                <a:effectLst/>
                <a:latin typeface="Arial"/>
                <a:ea typeface="Arial"/>
                <a:cs typeface="Arial"/>
                <a:sym typeface="Arial"/>
              </a:rPr>
              <a:t>widening health inequities </a:t>
            </a:r>
            <a:endParaRPr lang="nl-NL" sz="1800" b="0" i="0" u="none" strike="noStrike" cap="none" dirty="0">
              <a:solidFill>
                <a:srgbClr val="000000"/>
              </a:solidFill>
              <a:effectLst/>
              <a:latin typeface="Arial"/>
              <a:ea typeface="Arial"/>
              <a:cs typeface="Arial"/>
              <a:sym typeface="Arial"/>
            </a:endParaRPr>
          </a:p>
          <a:p>
            <a:pPr lvl="0"/>
            <a:endParaRPr lang="en-GB" dirty="0"/>
          </a:p>
          <a:p>
            <a:pPr lvl="0"/>
            <a:r>
              <a:rPr lang="en-GB" dirty="0"/>
              <a:t>What can NSs do to support this area of work?</a:t>
            </a:r>
          </a:p>
          <a:p>
            <a:pPr lvl="0"/>
            <a:r>
              <a:rPr lang="en-GB" dirty="0"/>
              <a:t>This can be a open brainstorm for NSs, but we can think of: </a:t>
            </a:r>
          </a:p>
          <a:p>
            <a:pPr lvl="0"/>
            <a:endParaRPr lang="en-GB" dirty="0"/>
          </a:p>
          <a:p>
            <a:pPr lvl="0"/>
            <a:r>
              <a:rPr lang="en-GB" sz="1800" b="0" i="0" u="none" strike="noStrike" cap="none" dirty="0">
                <a:solidFill>
                  <a:srgbClr val="000000"/>
                </a:solidFill>
                <a:effectLst/>
                <a:latin typeface="Arial"/>
                <a:ea typeface="Arial"/>
                <a:cs typeface="Arial"/>
                <a:sym typeface="Arial"/>
              </a:rPr>
              <a:t>Providing awareness raising, knowledge and skills to communities and linking community health systems to wider health system resilience building, especially via linking early warning systems and community-based surveillance.</a:t>
            </a:r>
            <a:r>
              <a:rPr lang="nl-NL" dirty="0">
                <a:effectLst/>
              </a:rPr>
              <a:t> </a:t>
            </a:r>
            <a:endParaRPr lang="en-GB" dirty="0"/>
          </a:p>
        </p:txBody>
      </p:sp>
      <p:sp>
        <p:nvSpPr>
          <p:cNvPr id="4" name="Tijdelijke aanduiding voor dia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2300"/>
              <a:buFont typeface="Arial"/>
              <a:buNone/>
            </a:pPr>
            <a:fld id="{00000000-1234-1234-1234-123412341234}" type="slidenum">
              <a:rPr lang="nl-NL" sz="2300" b="0" i="0" u="none" strike="noStrike" cap="none" smtClean="0">
                <a:solidFill>
                  <a:srgbClr val="000000"/>
                </a:solidFill>
                <a:latin typeface="Arial"/>
                <a:ea typeface="Arial"/>
                <a:cs typeface="Arial"/>
                <a:sym typeface="Arial"/>
              </a:rPr>
              <a:t>28</a:t>
            </a:fld>
            <a:endParaRPr lang="nl-NL"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52118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8: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7" name="Google Shape;327;p28: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rmAutofit/>
          </a:bodyPr>
          <a:lstStyle/>
          <a:p>
            <a:pPr marL="0" lvl="0" indent="0" algn="l" rtl="0">
              <a:lnSpc>
                <a:spcPct val="115000"/>
              </a:lnSpc>
              <a:spcBef>
                <a:spcPts val="0"/>
              </a:spcBef>
              <a:spcAft>
                <a:spcPts val="0"/>
              </a:spcAft>
              <a:buClr>
                <a:schemeClr val="dk1"/>
              </a:buClr>
              <a:buSzPts val="1100"/>
              <a:buFont typeface="Arial"/>
              <a:buNone/>
            </a:pPr>
            <a:r>
              <a:rPr lang="nl-NL" sz="1100" dirty="0">
                <a:solidFill>
                  <a:schemeClr val="dk1"/>
                </a:solidFill>
              </a:rPr>
              <a:t>Interaction: Does your NS have a heatwave action plan in place? Have you been directly involved in heatwave action?</a:t>
            </a: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100" dirty="0">
                <a:solidFill>
                  <a:schemeClr val="dk1"/>
                </a:solidFill>
              </a:rPr>
              <a:t> </a:t>
            </a: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100" dirty="0">
                <a:solidFill>
                  <a:schemeClr val="dk1"/>
                </a:solidFill>
              </a:rPr>
              <a:t>Key talking points:</a:t>
            </a: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100" dirty="0">
                <a:solidFill>
                  <a:schemeClr val="dk1"/>
                </a:solidFill>
              </a:rPr>
              <a:t>A key role Met Office can play are in projecting anticipated extreme weather and issuing early warnings to trigget health protection advice and action</a:t>
            </a:r>
            <a:endParaRPr dirty="0"/>
          </a:p>
          <a:p>
            <a:pPr marL="0" lvl="0" indent="0" algn="l" rtl="0">
              <a:lnSpc>
                <a:spcPct val="115000"/>
              </a:lnSpc>
              <a:spcBef>
                <a:spcPts val="0"/>
              </a:spcBef>
              <a:spcAft>
                <a:spcPts val="0"/>
              </a:spcAft>
              <a:buClr>
                <a:schemeClr val="dk1"/>
              </a:buClr>
              <a:buSzPts val="1100"/>
              <a:buFont typeface="Arial"/>
              <a:buNone/>
            </a:pPr>
            <a:r>
              <a:rPr lang="nl-NL" sz="1100" b="1" dirty="0">
                <a:solidFill>
                  <a:schemeClr val="dk1"/>
                </a:solidFill>
              </a:rPr>
              <a:t>Example of Heat health warning system </a:t>
            </a:r>
            <a:r>
              <a:rPr lang="nl-NL" sz="1100" dirty="0">
                <a:solidFill>
                  <a:schemeClr val="dk1"/>
                </a:solidFill>
              </a:rPr>
              <a:t>for high priority and vulnerable populations includes g</a:t>
            </a:r>
            <a:r>
              <a:rPr lang="nl-NL" sz="1100" b="1" dirty="0">
                <a:solidFill>
                  <a:schemeClr val="dk1"/>
                </a:solidFill>
              </a:rPr>
              <a:t>uidelines for volunteers </a:t>
            </a:r>
            <a:r>
              <a:rPr lang="nl-NL" sz="1100" dirty="0">
                <a:solidFill>
                  <a:schemeClr val="dk1"/>
                </a:solidFill>
              </a:rPr>
              <a:t>and a </a:t>
            </a:r>
            <a:r>
              <a:rPr lang="nl-NL" sz="1100" b="1" dirty="0">
                <a:solidFill>
                  <a:schemeClr val="dk1"/>
                </a:solidFill>
              </a:rPr>
              <a:t>sticker with key messages</a:t>
            </a:r>
            <a:r>
              <a:rPr lang="nl-NL" sz="1100" dirty="0">
                <a:solidFill>
                  <a:schemeClr val="dk1"/>
                </a:solidFill>
              </a:rPr>
              <a:t> on ‘what to do’ when temperatures rise – most importantly:</a:t>
            </a:r>
            <a:endParaRPr sz="1100"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nl-NL" sz="1100" dirty="0">
                <a:solidFill>
                  <a:schemeClr val="dk1"/>
                </a:solidFill>
              </a:rPr>
              <a:t>drink sufficiently, two litres a day, even if you are not thirsty; water is best, alcohol is to be avoided;</a:t>
            </a:r>
            <a:endParaRPr sz="1100"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nl-NL" sz="1100" dirty="0">
                <a:solidFill>
                  <a:schemeClr val="dk1"/>
                </a:solidFill>
              </a:rPr>
              <a:t>avoid strenuous activity, in particular between 12 and 4pm (the hottest time of the day);</a:t>
            </a:r>
            <a:endParaRPr sz="1100"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nl-NL" sz="1100" dirty="0">
                <a:solidFill>
                  <a:schemeClr val="dk1"/>
                </a:solidFill>
              </a:rPr>
              <a:t>stay out of the heat, at least during the hottest hours, wear a hat, sunglasses and light clothes;</a:t>
            </a:r>
            <a:endParaRPr sz="1100"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nl-NL" sz="1100" dirty="0">
                <a:solidFill>
                  <a:schemeClr val="dk1"/>
                </a:solidFill>
              </a:rPr>
              <a:t>keep cool, for instance by putting a wet towel in your neck, taking a cool shower or bath, lowering sunshades or closing curtains in sunny rooms, closing windows when it is warmer outside than inside;</a:t>
            </a:r>
            <a:endParaRPr sz="1100"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nl-NL" sz="1100" dirty="0">
                <a:solidFill>
                  <a:schemeClr val="dk1"/>
                </a:solidFill>
              </a:rPr>
              <a:t>look after each other, help elderly or sick people follow this advice. </a:t>
            </a: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100" dirty="0">
                <a:solidFill>
                  <a:schemeClr val="dk1"/>
                </a:solidFill>
              </a:rPr>
              <a:t> </a:t>
            </a: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100" dirty="0">
                <a:solidFill>
                  <a:schemeClr val="dk1"/>
                </a:solidFill>
              </a:rPr>
              <a:t>The sticker mentions a phone number for people wishing to obtain further information or advice. </a:t>
            </a: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100" dirty="0">
                <a:solidFill>
                  <a:schemeClr val="dk1"/>
                </a:solidFill>
              </a:rPr>
              <a:t> </a:t>
            </a: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100" dirty="0">
                <a:solidFill>
                  <a:schemeClr val="dk1"/>
                </a:solidFill>
              </a:rPr>
              <a:t>Older adults and chronically ill people suffer the most during a heat wave.</a:t>
            </a: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100" dirty="0">
                <a:solidFill>
                  <a:schemeClr val="dk1"/>
                </a:solidFill>
              </a:rPr>
              <a:t> </a:t>
            </a: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100" dirty="0">
                <a:solidFill>
                  <a:schemeClr val="dk1"/>
                </a:solidFill>
              </a:rPr>
              <a:t>What the Red Cross Red Crescent can do:</a:t>
            </a:r>
            <a:endParaRPr sz="1100"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nl-NL" sz="1100" dirty="0">
                <a:solidFill>
                  <a:schemeClr val="dk1"/>
                </a:solidFill>
              </a:rPr>
              <a:t>-       Volunteers can visit old and sick people: Help them to drink a lot of water, help them keep cool (cold towels, put the fan on), see how they are – take them to hospital if needed</a:t>
            </a:r>
            <a:endParaRPr sz="1100"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nl-NL" sz="1100" dirty="0">
                <a:solidFill>
                  <a:schemeClr val="dk1"/>
                </a:solidFill>
              </a:rPr>
              <a:t>-       Include heatwave risks in preparatory planning and First Aid activities at large events like marathons, fairs, concerts, etc. </a:t>
            </a:r>
            <a:endParaRPr sz="1100"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nl-NL" sz="1100" dirty="0">
                <a:solidFill>
                  <a:schemeClr val="dk1"/>
                </a:solidFill>
              </a:rPr>
              <a:t>-       Educate people in the community about what to do in a heatwave: keep your home cool, keep out of heat, keep the body cool and hydrated, help others</a:t>
            </a: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l-NL" sz="1200" dirty="0"/>
              <a:t> </a:t>
            </a:r>
            <a:endParaRPr sz="1200" dirty="0"/>
          </a:p>
          <a:p>
            <a:pPr marL="0" lvl="0" indent="0" algn="l" rtl="0">
              <a:lnSpc>
                <a:spcPct val="115000"/>
              </a:lnSpc>
              <a:spcBef>
                <a:spcPts val="0"/>
              </a:spcBef>
              <a:spcAft>
                <a:spcPts val="0"/>
              </a:spcAft>
              <a:buClr>
                <a:schemeClr val="dk1"/>
              </a:buClr>
              <a:buSzPts val="1100"/>
              <a:buFont typeface="Arial"/>
              <a:buNone/>
            </a:pPr>
            <a:r>
              <a:rPr lang="nl-NL" sz="1200" dirty="0"/>
              <a:t>Additional information for the moderator – Case study about the Heatwave action place in the Netherlands.</a:t>
            </a:r>
            <a:endParaRPr sz="1200" dirty="0"/>
          </a:p>
          <a:p>
            <a:pPr marL="0" lvl="0" indent="0" algn="l" rtl="0">
              <a:lnSpc>
                <a:spcPct val="115000"/>
              </a:lnSpc>
              <a:spcBef>
                <a:spcPts val="0"/>
              </a:spcBef>
              <a:spcAft>
                <a:spcPts val="0"/>
              </a:spcAft>
              <a:buClr>
                <a:schemeClr val="dk1"/>
              </a:buClr>
              <a:buSzPts val="1100"/>
              <a:buFont typeface="Arial"/>
              <a:buNone/>
            </a:pPr>
            <a:r>
              <a:rPr lang="nl-NL" sz="1200" dirty="0"/>
              <a:t> </a:t>
            </a:r>
            <a:endParaRPr sz="1200" dirty="0"/>
          </a:p>
          <a:p>
            <a:pPr marL="0" lvl="0" indent="0" algn="l" rtl="0">
              <a:lnSpc>
                <a:spcPct val="115000"/>
              </a:lnSpc>
              <a:spcBef>
                <a:spcPts val="0"/>
              </a:spcBef>
              <a:spcAft>
                <a:spcPts val="0"/>
              </a:spcAft>
              <a:buClr>
                <a:schemeClr val="dk1"/>
              </a:buClr>
              <a:buSzPts val="1100"/>
              <a:buFont typeface="Arial"/>
              <a:buNone/>
            </a:pPr>
            <a:r>
              <a:rPr lang="nl-NL" sz="1200" dirty="0"/>
              <a:t>Until 2006, the Netherlands did not have a heat wave plan. During a 2006 heat wave in Western Europe, 1,000 more people than normal died in the country, one of the most lethal disasters worldwide of that year. The Netherlands Red Cross had already in 2005 approached the health ministry to develop a heatwave plan. The disaster of 2006 accelerated this process and with 80 different organizations in different sectors, the preparation of a heatwave plan was set in motion and agreed in 2007. </a:t>
            </a:r>
            <a:endParaRPr sz="1200" dirty="0"/>
          </a:p>
          <a:p>
            <a:pPr marL="0" lvl="0" indent="0" algn="l" rtl="0">
              <a:lnSpc>
                <a:spcPct val="115000"/>
              </a:lnSpc>
              <a:spcBef>
                <a:spcPts val="0"/>
              </a:spcBef>
              <a:spcAft>
                <a:spcPts val="0"/>
              </a:spcAft>
              <a:buClr>
                <a:schemeClr val="dk1"/>
              </a:buClr>
              <a:buSzPts val="1100"/>
              <a:buFont typeface="Arial"/>
              <a:buNone/>
            </a:pPr>
            <a:r>
              <a:rPr lang="nl-NL" sz="1200" dirty="0"/>
              <a:t>The plan resulted from good cooperation between the Ministry of Health, the National Institute for Public Health and the Environment (RIVM), the Royal Dutch Meteorological Office (KNMI), the Netherlands Association of Community Health Services (GGD) and the Netherlands Red Cross. </a:t>
            </a:r>
            <a:endParaRPr sz="1200" dirty="0"/>
          </a:p>
          <a:p>
            <a:pPr marL="0" lvl="0" indent="0" algn="l" rtl="0">
              <a:lnSpc>
                <a:spcPct val="115000"/>
              </a:lnSpc>
              <a:spcBef>
                <a:spcPts val="0"/>
              </a:spcBef>
              <a:spcAft>
                <a:spcPts val="0"/>
              </a:spcAft>
              <a:buClr>
                <a:schemeClr val="dk1"/>
              </a:buClr>
              <a:buSzPts val="1100"/>
              <a:buFont typeface="Arial"/>
              <a:buNone/>
            </a:pPr>
            <a:r>
              <a:rPr lang="nl-NL" sz="1200" dirty="0"/>
              <a:t>It targets those people who are most vulnerable to extreme heat and describes the tasks and roles of different parties involved, such as health services, general practitioners, nursing homes and volunteer organizations. </a:t>
            </a:r>
            <a:endParaRPr sz="1200" dirty="0"/>
          </a:p>
          <a:p>
            <a:pPr marL="0" lvl="0" indent="0" algn="l" rtl="0">
              <a:lnSpc>
                <a:spcPct val="115000"/>
              </a:lnSpc>
              <a:spcBef>
                <a:spcPts val="0"/>
              </a:spcBef>
              <a:spcAft>
                <a:spcPts val="0"/>
              </a:spcAft>
              <a:buClr>
                <a:schemeClr val="dk1"/>
              </a:buClr>
              <a:buSzPts val="1100"/>
              <a:buFont typeface="Arial"/>
              <a:buNone/>
            </a:pPr>
            <a:r>
              <a:rPr lang="nl-NL" sz="1200" dirty="0"/>
              <a:t> </a:t>
            </a:r>
            <a:endParaRPr sz="1200" dirty="0"/>
          </a:p>
          <a:p>
            <a:pPr marL="0" lvl="0" indent="0" algn="l" rtl="0">
              <a:lnSpc>
                <a:spcPct val="115000"/>
              </a:lnSpc>
              <a:spcBef>
                <a:spcPts val="0"/>
              </a:spcBef>
              <a:spcAft>
                <a:spcPts val="0"/>
              </a:spcAft>
              <a:buClr>
                <a:schemeClr val="dk1"/>
              </a:buClr>
              <a:buSzPts val="1100"/>
              <a:buFont typeface="Arial"/>
              <a:buNone/>
            </a:pPr>
            <a:r>
              <a:rPr lang="nl-NL" sz="1200" dirty="0"/>
              <a:t>Proper warnings, early action and improved care for the elderly can lead to more effective heatwave response, as shown by French Red Cross.  </a:t>
            </a:r>
            <a:endParaRPr sz="1200" dirty="0"/>
          </a:p>
          <a:p>
            <a:pPr marL="457200" lvl="0" indent="-228600" algn="l" rtl="0">
              <a:lnSpc>
                <a:spcPct val="80000"/>
              </a:lnSpc>
              <a:spcBef>
                <a:spcPts val="0"/>
              </a:spcBef>
              <a:spcAft>
                <a:spcPts val="0"/>
              </a:spcAft>
              <a:buSzPts val="1400"/>
              <a:buNone/>
            </a:pPr>
            <a:endParaRPr sz="1200" dirty="0"/>
          </a:p>
        </p:txBody>
      </p:sp>
      <p:sp>
        <p:nvSpPr>
          <p:cNvPr id="328" name="Google Shape;328;p28: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marR="0" lvl="0" indent="0" algn="l" rtl="0">
              <a:lnSpc>
                <a:spcPct val="100000"/>
              </a:lnSpc>
              <a:spcBef>
                <a:spcPts val="0"/>
              </a:spcBef>
              <a:spcAft>
                <a:spcPts val="0"/>
              </a:spcAft>
              <a:buSzPts val="2300"/>
              <a:buNone/>
            </a:pPr>
            <a:fld id="{00000000-1234-1234-1234-123412341234}" type="slidenum">
              <a:rPr lang="nl-NL" sz="2300" b="0" i="0" u="none" strike="noStrike" cap="none">
                <a:solidFill>
                  <a:schemeClr val="dk1"/>
                </a:solidFill>
                <a:latin typeface="Arial"/>
                <a:ea typeface="Arial"/>
                <a:cs typeface="Arial"/>
                <a:sym typeface="Arial"/>
              </a:rPr>
              <a:t>29</a:t>
            </a:fld>
            <a:endParaRPr sz="2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3: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 name="Google Shape;39;p3: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228600" lvl="0" indent="0" algn="l" rtl="0">
              <a:lnSpc>
                <a:spcPct val="100000"/>
              </a:lnSpc>
              <a:spcBef>
                <a:spcPts val="0"/>
              </a:spcBef>
              <a:spcAft>
                <a:spcPts val="0"/>
              </a:spcAft>
              <a:buClr>
                <a:schemeClr val="dk1"/>
              </a:buClr>
              <a:buSzPts val="1100"/>
              <a:buFont typeface="Arial"/>
              <a:buNone/>
            </a:pPr>
            <a:r>
              <a:rPr lang="nl-NL" sz="1200" dirty="0"/>
              <a:t>Interaction:</a:t>
            </a:r>
            <a:endParaRPr sz="1200" dirty="0"/>
          </a:p>
          <a:p>
            <a:pPr marL="400050" lvl="0" indent="-171450" algn="l" rtl="0">
              <a:lnSpc>
                <a:spcPct val="100000"/>
              </a:lnSpc>
              <a:spcBef>
                <a:spcPts val="0"/>
              </a:spcBef>
              <a:spcAft>
                <a:spcPts val="0"/>
              </a:spcAft>
              <a:buClr>
                <a:schemeClr val="dk1"/>
              </a:buClr>
              <a:buSzPts val="1100"/>
              <a:buFont typeface="Arial" panose="020B0604020202020204" pitchFamily="34" charset="0"/>
              <a:buChar char="•"/>
            </a:pPr>
            <a:r>
              <a:rPr lang="nl-NL" sz="1200" dirty="0"/>
              <a:t>Have you seen a picture of a polar bear on a melting iceberg as an illustration of climate change?</a:t>
            </a:r>
            <a:endParaRPr sz="1200" dirty="0"/>
          </a:p>
          <a:p>
            <a:pPr marL="400050" lvl="0" indent="-171450" algn="l" rtl="0">
              <a:lnSpc>
                <a:spcPct val="100000"/>
              </a:lnSpc>
              <a:spcBef>
                <a:spcPts val="0"/>
              </a:spcBef>
              <a:spcAft>
                <a:spcPts val="0"/>
              </a:spcAft>
              <a:buClr>
                <a:schemeClr val="dk1"/>
              </a:buClr>
              <a:buSzPts val="1100"/>
              <a:buFont typeface="Arial" panose="020B0604020202020204" pitchFamily="34" charset="0"/>
              <a:buChar char="•"/>
            </a:pPr>
            <a:r>
              <a:rPr lang="nl-NL" sz="1200" dirty="0"/>
              <a:t>Have you seen signs with reference to health during any climate protests? (“Climate change is a health crisis”)?</a:t>
            </a:r>
          </a:p>
          <a:p>
            <a:pPr marL="228600" lvl="0" indent="0" algn="l" rtl="0">
              <a:lnSpc>
                <a:spcPct val="100000"/>
              </a:lnSpc>
              <a:spcBef>
                <a:spcPts val="0"/>
              </a:spcBef>
              <a:spcAft>
                <a:spcPts val="0"/>
              </a:spcAft>
              <a:buClr>
                <a:schemeClr val="dk1"/>
              </a:buClr>
              <a:buSzPts val="1100"/>
              <a:buFont typeface="Arial"/>
              <a:buNone/>
            </a:pPr>
            <a:endParaRPr sz="1200" dirty="0"/>
          </a:p>
          <a:p>
            <a:pPr marL="228600" lvl="0" indent="0" algn="l" rtl="0">
              <a:lnSpc>
                <a:spcPct val="100000"/>
              </a:lnSpc>
              <a:spcBef>
                <a:spcPts val="0"/>
              </a:spcBef>
              <a:spcAft>
                <a:spcPts val="0"/>
              </a:spcAft>
              <a:buClr>
                <a:schemeClr val="dk1"/>
              </a:buClr>
              <a:buSzPts val="1100"/>
              <a:buFont typeface="Arial"/>
              <a:buNone/>
            </a:pPr>
            <a:r>
              <a:rPr lang="nl-NL" sz="1200" dirty="0"/>
              <a:t>Key talking points:</a:t>
            </a:r>
            <a:endParaRPr sz="1200" dirty="0"/>
          </a:p>
          <a:p>
            <a:pPr marL="228600" lvl="0" indent="0" algn="l" rtl="0">
              <a:lnSpc>
                <a:spcPct val="100000"/>
              </a:lnSpc>
              <a:spcBef>
                <a:spcPts val="0"/>
              </a:spcBef>
              <a:spcAft>
                <a:spcPts val="0"/>
              </a:spcAft>
              <a:buClr>
                <a:schemeClr val="dk1"/>
              </a:buClr>
              <a:buSzPts val="1100"/>
              <a:buFont typeface="Arial"/>
              <a:buNone/>
            </a:pPr>
            <a:r>
              <a:rPr lang="nl-NL" sz="1200" dirty="0"/>
              <a:t>- Many people still think of climate change as an environmental issue, that might threaten polar bears but do not consider it may affect human health.</a:t>
            </a:r>
            <a:endParaRPr sz="1200" dirty="0"/>
          </a:p>
          <a:p>
            <a:pPr marL="228600" lvl="0" indent="0" algn="l" rtl="0">
              <a:lnSpc>
                <a:spcPct val="100000"/>
              </a:lnSpc>
              <a:spcBef>
                <a:spcPts val="0"/>
              </a:spcBef>
              <a:spcAft>
                <a:spcPts val="0"/>
              </a:spcAft>
              <a:buClr>
                <a:schemeClr val="dk1"/>
              </a:buClr>
              <a:buSzPts val="1100"/>
              <a:buFont typeface="Arial"/>
              <a:buNone/>
            </a:pPr>
            <a:r>
              <a:rPr lang="nl-NL" sz="1200" dirty="0"/>
              <a:t>- However, the WHO has stated that "climate change is already impacting human health and is one of the most critical health crisis of our time" (WHO website 2019). It needs to be addressed at scale - urgently.</a:t>
            </a:r>
            <a:endParaRPr sz="1200" dirty="0"/>
          </a:p>
          <a:p>
            <a:pPr marL="228600" lvl="0" indent="0" algn="l" rtl="0">
              <a:lnSpc>
                <a:spcPct val="100000"/>
              </a:lnSpc>
              <a:spcBef>
                <a:spcPts val="0"/>
              </a:spcBef>
              <a:spcAft>
                <a:spcPts val="0"/>
              </a:spcAft>
              <a:buClr>
                <a:schemeClr val="dk1"/>
              </a:buClr>
              <a:buSzPts val="1100"/>
              <a:buFont typeface="Arial"/>
              <a:buNone/>
            </a:pPr>
            <a:r>
              <a:rPr lang="nl-NL" sz="1200" dirty="0"/>
              <a:t>- There is ample scientific evidence that climate change is already contributing to excess mortality and morbidity at the global level.</a:t>
            </a:r>
            <a:endParaRPr sz="1200" dirty="0"/>
          </a:p>
          <a:p>
            <a:pPr marL="228600" lvl="0" indent="0" algn="l" rtl="0">
              <a:lnSpc>
                <a:spcPct val="100000"/>
              </a:lnSpc>
              <a:spcBef>
                <a:spcPts val="0"/>
              </a:spcBef>
              <a:spcAft>
                <a:spcPts val="0"/>
              </a:spcAft>
              <a:buClr>
                <a:schemeClr val="dk1"/>
              </a:buClr>
              <a:buSzPts val="1100"/>
              <a:buFont typeface="Arial"/>
              <a:buNone/>
            </a:pPr>
            <a:r>
              <a:rPr lang="nl-NL" sz="1200" dirty="0"/>
              <a:t>- Yet, only 0.5% of multilateral climate finance has funded health projects (WHO 2018).</a:t>
            </a:r>
            <a:endParaRPr sz="1200" dirty="0"/>
          </a:p>
          <a:p>
            <a:pPr marL="228600" lvl="0" indent="0" algn="l" rtl="0">
              <a:lnSpc>
                <a:spcPct val="100000"/>
              </a:lnSpc>
              <a:spcBef>
                <a:spcPts val="0"/>
              </a:spcBef>
              <a:spcAft>
                <a:spcPts val="0"/>
              </a:spcAft>
              <a:buClr>
                <a:schemeClr val="dk1"/>
              </a:buClr>
              <a:buSzPts val="1100"/>
              <a:buFont typeface="Arial"/>
              <a:buNone/>
            </a:pPr>
            <a:r>
              <a:rPr lang="nl-NL" sz="1200" dirty="0"/>
              <a:t>- We need to advocate for a shift in the narrative and raise awareness that climate change is indeed a health crisis.</a:t>
            </a:r>
            <a:endParaRPr sz="1200" dirty="0"/>
          </a:p>
          <a:p>
            <a:pPr marL="228600" lvl="0" indent="0" algn="l" rtl="0">
              <a:lnSpc>
                <a:spcPct val="100000"/>
              </a:lnSpc>
              <a:spcBef>
                <a:spcPts val="0"/>
              </a:spcBef>
              <a:spcAft>
                <a:spcPts val="0"/>
              </a:spcAft>
              <a:buClr>
                <a:schemeClr val="dk1"/>
              </a:buClr>
              <a:buSzPts val="1100"/>
              <a:buFont typeface="Arial"/>
              <a:buNone/>
            </a:pPr>
            <a:endParaRPr sz="1200" dirty="0"/>
          </a:p>
          <a:p>
            <a:pPr marL="228600" lvl="0" indent="0" algn="l" rtl="0">
              <a:lnSpc>
                <a:spcPct val="100000"/>
              </a:lnSpc>
              <a:spcBef>
                <a:spcPts val="0"/>
              </a:spcBef>
              <a:spcAft>
                <a:spcPts val="0"/>
              </a:spcAft>
              <a:buClr>
                <a:schemeClr val="dk1"/>
              </a:buClr>
              <a:buSzPts val="1100"/>
              <a:buFont typeface="Arial"/>
              <a:buNone/>
            </a:pPr>
            <a:r>
              <a:rPr lang="nl-NL" sz="1200" dirty="0"/>
              <a:t>Additional information for the moderator:</a:t>
            </a:r>
            <a:endParaRPr sz="1200" dirty="0"/>
          </a:p>
          <a:p>
            <a:pPr marL="228600" lvl="0" indent="0" algn="l" rtl="0">
              <a:lnSpc>
                <a:spcPct val="100000"/>
              </a:lnSpc>
              <a:spcBef>
                <a:spcPts val="0"/>
              </a:spcBef>
              <a:spcAft>
                <a:spcPts val="0"/>
              </a:spcAft>
              <a:buClr>
                <a:schemeClr val="dk1"/>
              </a:buClr>
              <a:buSzPts val="1100"/>
              <a:buFont typeface="Arial"/>
              <a:buNone/>
            </a:pPr>
            <a:r>
              <a:rPr lang="nl-NL" sz="1200" dirty="0"/>
              <a:t>- There is increasing certainty that climate related risks for health are already rising. However there is also high uncertainty about when and where these changes will occur and have an impact in the future. </a:t>
            </a:r>
            <a:endParaRPr dirty="0"/>
          </a:p>
          <a:p>
            <a:pPr marL="228600" lvl="0" indent="0" algn="l" rtl="0">
              <a:lnSpc>
                <a:spcPct val="100000"/>
              </a:lnSpc>
              <a:spcBef>
                <a:spcPts val="0"/>
              </a:spcBef>
              <a:spcAft>
                <a:spcPts val="0"/>
              </a:spcAft>
              <a:buClr>
                <a:schemeClr val="dk1"/>
              </a:buClr>
              <a:buSzPts val="1100"/>
              <a:buFont typeface="Arial"/>
              <a:buNone/>
            </a:pPr>
            <a:r>
              <a:rPr lang="nl-NL" sz="1200" dirty="0"/>
              <a:t>- According to the Lancet 2019 ‘Countdown report on health and climate change’: "Present day changes in heat waves, labour capacity, vector-borne disease, and food security provide early warning of the compounded and overwhelming impact on public health that are expected if temperatures continue to rise." </a:t>
            </a:r>
            <a:endParaRPr dirty="0"/>
          </a:p>
          <a:p>
            <a:pPr marL="228600" lvl="0" indent="0" algn="l" rtl="0">
              <a:lnSpc>
                <a:spcPct val="100000"/>
              </a:lnSpc>
              <a:spcBef>
                <a:spcPts val="0"/>
              </a:spcBef>
              <a:spcAft>
                <a:spcPts val="0"/>
              </a:spcAft>
              <a:buClr>
                <a:schemeClr val="dk1"/>
              </a:buClr>
              <a:buSzPts val="1100"/>
              <a:buFont typeface="Arial"/>
              <a:buNone/>
            </a:pPr>
            <a:r>
              <a:rPr lang="nl-NL" sz="1200" dirty="0"/>
              <a:t>- Trends in climate change impacts, exposures, and vulnerabilities show an unacceptably high level of risk for the current and future health of populations across the world.</a:t>
            </a:r>
            <a:endParaRPr sz="1200" dirty="0"/>
          </a:p>
          <a:p>
            <a:pPr marL="228600" lvl="0" indent="0" algn="l" rtl="0">
              <a:lnSpc>
                <a:spcPct val="100000"/>
              </a:lnSpc>
              <a:spcBef>
                <a:spcPts val="0"/>
              </a:spcBef>
              <a:spcAft>
                <a:spcPts val="0"/>
              </a:spcAft>
              <a:buClr>
                <a:schemeClr val="dk1"/>
              </a:buClr>
              <a:buSzPts val="1100"/>
              <a:buFont typeface="Arial"/>
              <a:buNone/>
            </a:pPr>
            <a:endParaRPr sz="1200" dirty="0"/>
          </a:p>
          <a:p>
            <a:pPr marL="228600" lvl="0" indent="0" algn="l" rtl="0">
              <a:lnSpc>
                <a:spcPct val="100000"/>
              </a:lnSpc>
              <a:spcBef>
                <a:spcPts val="0"/>
              </a:spcBef>
              <a:spcAft>
                <a:spcPts val="0"/>
              </a:spcAft>
              <a:buClr>
                <a:schemeClr val="dk1"/>
              </a:buClr>
              <a:buSzPts val="1100"/>
              <a:buFont typeface="Arial"/>
              <a:buNone/>
            </a:pPr>
            <a:r>
              <a:rPr lang="da-DK" sz="1200" dirty="0"/>
              <a:t>Photo: Joe </a:t>
            </a:r>
            <a:r>
              <a:rPr lang="da-DK" sz="1200" dirty="0" err="1"/>
              <a:t>Brusky</a:t>
            </a:r>
            <a:r>
              <a:rPr lang="da-DK" sz="1200" dirty="0"/>
              <a:t> </a:t>
            </a:r>
            <a:r>
              <a:rPr lang="en-GB" sz="1200" dirty="0">
                <a:hlinkClick r:id="rId3"/>
              </a:rPr>
              <a:t>https://www.flickr.com/photos/40969298@N05/15318842856/</a:t>
            </a:r>
            <a:endParaRPr lang="en-GB" sz="1200" dirty="0"/>
          </a:p>
        </p:txBody>
      </p:sp>
      <p:sp>
        <p:nvSpPr>
          <p:cNvPr id="40" name="Google Shape;40;p3: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marR="0" lvl="0" indent="0" algn="l" rtl="0">
              <a:lnSpc>
                <a:spcPct val="100000"/>
              </a:lnSpc>
              <a:spcBef>
                <a:spcPts val="0"/>
              </a:spcBef>
              <a:spcAft>
                <a:spcPts val="0"/>
              </a:spcAft>
              <a:buSzPts val="1200"/>
              <a:buNone/>
            </a:pPr>
            <a:fld id="{00000000-1234-1234-1234-123412341234}" type="slidenum">
              <a:rPr lang="nl-NL"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9eee5eda34_0_16: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6" name="Google Shape;336;g9eee5eda34_0_16: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marR="0" lvl="0" indent="0" algn="l" rtl="0">
              <a:lnSpc>
                <a:spcPct val="100000"/>
              </a:lnSpc>
              <a:spcBef>
                <a:spcPts val="0"/>
              </a:spcBef>
              <a:spcAft>
                <a:spcPts val="0"/>
              </a:spcAft>
              <a:buSzPts val="1400"/>
              <a:buNone/>
            </a:pPr>
            <a:r>
              <a:rPr lang="nl-NL" sz="1200" dirty="0"/>
              <a:t>Key talking points:</a:t>
            </a:r>
            <a:endParaRPr sz="1200" dirty="0"/>
          </a:p>
          <a:p>
            <a:pPr marL="457200" marR="0" lvl="0" indent="-304800" algn="l" rtl="0">
              <a:lnSpc>
                <a:spcPct val="100000"/>
              </a:lnSpc>
              <a:spcBef>
                <a:spcPts val="0"/>
              </a:spcBef>
              <a:spcAft>
                <a:spcPts val="0"/>
              </a:spcAft>
              <a:buSzPts val="1200"/>
              <a:buChar char="-"/>
            </a:pPr>
            <a:r>
              <a:rPr lang="nl-NL" sz="1200" dirty="0"/>
              <a:t>The consequences of climate change affect the distribution of epidemics, but do not fundamentally alter their characteristics</a:t>
            </a:r>
            <a:endParaRPr sz="1200" dirty="0"/>
          </a:p>
          <a:p>
            <a:pPr marL="457200" marR="0" lvl="0" indent="-304800" algn="l" rtl="0">
              <a:lnSpc>
                <a:spcPct val="100000"/>
              </a:lnSpc>
              <a:spcBef>
                <a:spcPts val="0"/>
              </a:spcBef>
              <a:spcAft>
                <a:spcPts val="0"/>
              </a:spcAft>
              <a:buSzPts val="1200"/>
              <a:buChar char="-"/>
            </a:pPr>
            <a:r>
              <a:rPr lang="nl-NL" sz="1200" dirty="0"/>
              <a:t>The role of communities in preventing, detecting and responding to local health threats is critical. Community- based surveillance (CBS) can effectively alert authorities on the detection of a disease outbreak within a community as well as give a voice to communities. This channel of communication enables an early detection and response to potential epidemics, making it possible to stop them before they start</a:t>
            </a:r>
            <a:endParaRPr sz="1200" dirty="0"/>
          </a:p>
          <a:p>
            <a:pPr marL="457200" marR="0" lvl="0" indent="-304800" algn="l" rtl="0">
              <a:lnSpc>
                <a:spcPct val="100000"/>
              </a:lnSpc>
              <a:spcBef>
                <a:spcPts val="0"/>
              </a:spcBef>
              <a:spcAft>
                <a:spcPts val="0"/>
              </a:spcAft>
              <a:buSzPts val="1200"/>
              <a:buChar char="-"/>
            </a:pPr>
            <a:r>
              <a:rPr lang="nl-NL" sz="1200" dirty="0"/>
              <a:t>The Red Cross / Red Crescent Movement is uniquely placed to implement CBS in collaboration with local Ministries of Health and partners to ensure the early detection of public health threats, and to taking pre-emptive action before the situation worsens.</a:t>
            </a:r>
            <a:endParaRPr sz="1200" dirty="0"/>
          </a:p>
          <a:p>
            <a:pPr marL="457200" marR="0" lvl="0" indent="-304800" algn="l" rtl="0">
              <a:lnSpc>
                <a:spcPct val="100000"/>
              </a:lnSpc>
              <a:spcBef>
                <a:spcPts val="0"/>
              </a:spcBef>
              <a:spcAft>
                <a:spcPts val="0"/>
              </a:spcAft>
              <a:buSzPts val="1200"/>
              <a:buChar char="-"/>
            </a:pPr>
            <a:r>
              <a:rPr lang="nl-NL" sz="1200" dirty="0"/>
              <a:t>Here are some good practices identified for CBS by the French Red Cross in its guide on “Taking care of humankind at +2”</a:t>
            </a:r>
            <a:endParaRPr sz="1200" dirty="0"/>
          </a:p>
          <a:p>
            <a:pPr marL="914400" marR="0" lvl="1" indent="-304800" algn="l" rtl="0">
              <a:lnSpc>
                <a:spcPct val="100000"/>
              </a:lnSpc>
              <a:spcBef>
                <a:spcPts val="0"/>
              </a:spcBef>
              <a:spcAft>
                <a:spcPts val="0"/>
              </a:spcAft>
              <a:buSzPts val="1200"/>
              <a:buChar char="-"/>
            </a:pPr>
            <a:r>
              <a:rPr lang="nl-NL" sz="1200" dirty="0"/>
              <a:t>Adopt a multidisciplinary and multisectorial approach in order to consider humans, animals and ecosystems as a whole. This is referred to as the “One Health” approach.</a:t>
            </a:r>
            <a:endParaRPr sz="1200" dirty="0"/>
          </a:p>
          <a:p>
            <a:pPr marL="914400" marR="0" lvl="1" indent="-304800" algn="l" rtl="0">
              <a:lnSpc>
                <a:spcPct val="100000"/>
              </a:lnSpc>
              <a:spcBef>
                <a:spcPts val="0"/>
              </a:spcBef>
              <a:spcAft>
                <a:spcPts val="0"/>
              </a:spcAft>
              <a:buSzPts val="1200"/>
              <a:buChar char="-"/>
            </a:pPr>
            <a:r>
              <a:rPr lang="nl-NL" sz="1200" dirty="0"/>
              <a:t>Build community resilience through a participatory approach: train and endow populations with capacities for monitoring,early warning and response, promotion of good practices, in order to better contribute to health systems.</a:t>
            </a:r>
            <a:endParaRPr sz="1200" dirty="0"/>
          </a:p>
          <a:p>
            <a:pPr marL="914400" marR="0" lvl="1" indent="-304800" algn="l" rtl="0">
              <a:lnSpc>
                <a:spcPct val="100000"/>
              </a:lnSpc>
              <a:spcBef>
                <a:spcPts val="0"/>
              </a:spcBef>
              <a:spcAft>
                <a:spcPts val="0"/>
              </a:spcAft>
              <a:buSzPts val="1200"/>
              <a:buChar char="-"/>
            </a:pPr>
            <a:r>
              <a:rPr lang="nl-NL" sz="1200" dirty="0"/>
              <a:t>Develop research and use science to better understand climate change and its direct and indirect effects on health and propose appropriate responses.</a:t>
            </a:r>
            <a:endParaRPr sz="1200" dirty="0"/>
          </a:p>
          <a:p>
            <a:pPr marL="0" marR="0" lvl="0" indent="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1400"/>
              <a:buNone/>
            </a:pPr>
            <a:r>
              <a:rPr lang="nl-NL" sz="1200" dirty="0"/>
              <a:t>Text based on:</a:t>
            </a:r>
            <a:endParaRPr sz="1200" dirty="0"/>
          </a:p>
          <a:p>
            <a:pPr marL="0" marR="0" lvl="0" indent="0" algn="l" rtl="0">
              <a:lnSpc>
                <a:spcPct val="100000"/>
              </a:lnSpc>
              <a:spcBef>
                <a:spcPts val="0"/>
              </a:spcBef>
              <a:spcAft>
                <a:spcPts val="0"/>
              </a:spcAft>
              <a:buSzPts val="1400"/>
              <a:buNone/>
            </a:pPr>
            <a:r>
              <a:rPr lang="nl-NL" sz="1200" dirty="0"/>
              <a:t>French RC - Taking care of humankind at +2</a:t>
            </a:r>
            <a:endParaRPr sz="1200" dirty="0"/>
          </a:p>
          <a:p>
            <a:pPr marL="0" marR="0" lvl="0" indent="0" algn="l" rtl="0">
              <a:lnSpc>
                <a:spcPct val="100000"/>
              </a:lnSpc>
              <a:spcBef>
                <a:spcPts val="0"/>
              </a:spcBef>
              <a:spcAft>
                <a:spcPts val="0"/>
              </a:spcAft>
              <a:buSzPts val="1400"/>
              <a:buNone/>
            </a:pPr>
            <a:r>
              <a:rPr lang="nl-NL" sz="1200" u="sng" dirty="0">
                <a:solidFill>
                  <a:schemeClr val="hlink"/>
                </a:solidFill>
                <a:hlinkClick r:id="rId3"/>
              </a:rPr>
              <a:t>https://media.ifrc.org/ifrc/document/community-based-surveillance-guiding-principles/</a:t>
            </a:r>
            <a:endParaRPr sz="1200" dirty="0"/>
          </a:p>
          <a:p>
            <a:pPr marL="0" marR="0" lvl="0" indent="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1400"/>
              <a:buNone/>
            </a:pPr>
            <a:endParaRPr sz="1200" dirty="0"/>
          </a:p>
        </p:txBody>
      </p:sp>
      <p:sp>
        <p:nvSpPr>
          <p:cNvPr id="337" name="Google Shape;337;g9eee5eda34_0_16: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5:notes"/>
          <p:cNvSpPr txBox="1">
            <a:spLocks noGrp="1"/>
          </p:cNvSpPr>
          <p:nvPr>
            <p:ph type="body" idx="1"/>
          </p:nvPr>
        </p:nvSpPr>
        <p:spPr>
          <a:xfrm>
            <a:off x="987267" y="15120681"/>
            <a:ext cx="7898130" cy="14324857"/>
          </a:xfrm>
          <a:prstGeom prst="rect">
            <a:avLst/>
          </a:prstGeom>
          <a:noFill/>
          <a:ln>
            <a:noFill/>
          </a:ln>
        </p:spPr>
        <p:txBody>
          <a:bodyPr spcFirstLastPara="1" wrap="square" lIns="91425" tIns="45700" rIns="91425" bIns="45700" anchor="t" anchorCtr="0">
            <a:noAutofit/>
          </a:bodyPr>
          <a:lstStyle/>
          <a:p>
            <a:pPr marL="139700" lvl="0" indent="-139700" algn="l" rtl="0">
              <a:lnSpc>
                <a:spcPct val="85000"/>
              </a:lnSpc>
              <a:spcBef>
                <a:spcPts val="0"/>
              </a:spcBef>
              <a:spcAft>
                <a:spcPts val="0"/>
              </a:spcAft>
              <a:buClr>
                <a:schemeClr val="dk1"/>
              </a:buClr>
              <a:buSzPts val="1400"/>
              <a:buNone/>
            </a:pPr>
            <a:endParaRPr sz="1200" dirty="0">
              <a:solidFill>
                <a:schemeClr val="dk1"/>
              </a:solidFill>
              <a:latin typeface="+mn-lt"/>
            </a:endParaRPr>
          </a:p>
          <a:p>
            <a:pPr marL="139700" lvl="0" indent="-139700" algn="l" rtl="0">
              <a:lnSpc>
                <a:spcPct val="85000"/>
              </a:lnSpc>
              <a:spcBef>
                <a:spcPts val="0"/>
              </a:spcBef>
              <a:spcAft>
                <a:spcPts val="0"/>
              </a:spcAft>
              <a:buClr>
                <a:schemeClr val="dk1"/>
              </a:buClr>
              <a:buSzPts val="1400"/>
              <a:buNone/>
            </a:pPr>
            <a:r>
              <a:rPr lang="nl-NL" sz="1200" dirty="0">
                <a:solidFill>
                  <a:schemeClr val="dk1"/>
                </a:solidFill>
                <a:latin typeface="+mn-lt"/>
              </a:rPr>
              <a:t>There are many reasons to undertake EWEA, key ones are highlighted in this slide.</a:t>
            </a:r>
            <a:endParaRPr sz="1200" dirty="0">
              <a:latin typeface="+mn-lt"/>
            </a:endParaRPr>
          </a:p>
          <a:p>
            <a:pPr marL="139700" lvl="0" indent="-139700" algn="l" rtl="0">
              <a:lnSpc>
                <a:spcPct val="85000"/>
              </a:lnSpc>
              <a:spcBef>
                <a:spcPts val="0"/>
              </a:spcBef>
              <a:spcAft>
                <a:spcPts val="0"/>
              </a:spcAft>
              <a:buClr>
                <a:schemeClr val="dk1"/>
              </a:buClr>
              <a:buSzPts val="1400"/>
              <a:buNone/>
            </a:pPr>
            <a:endParaRPr sz="1200" dirty="0">
              <a:solidFill>
                <a:schemeClr val="dk1"/>
              </a:solidFill>
              <a:latin typeface="+mn-lt"/>
            </a:endParaRPr>
          </a:p>
          <a:p>
            <a:pPr marL="800100" lvl="1" indent="-292100" algn="l" rtl="0">
              <a:lnSpc>
                <a:spcPct val="90000"/>
              </a:lnSpc>
              <a:spcBef>
                <a:spcPts val="400"/>
              </a:spcBef>
              <a:spcAft>
                <a:spcPts val="0"/>
              </a:spcAft>
              <a:buClr>
                <a:schemeClr val="dk1"/>
              </a:buClr>
              <a:buSzPts val="1200"/>
              <a:buFont typeface="Arial"/>
              <a:buChar char="•"/>
            </a:pPr>
            <a:r>
              <a:rPr lang="nl-NL" sz="1200" dirty="0">
                <a:latin typeface="+mn-lt"/>
                <a:ea typeface="Arial"/>
                <a:cs typeface="Arial"/>
                <a:sym typeface="Arial"/>
              </a:rPr>
              <a:t>Climate and weather information can help </a:t>
            </a:r>
            <a:r>
              <a:rPr lang="nl-NL" sz="1200" b="1" dirty="0">
                <a:latin typeface="+mn-lt"/>
              </a:rPr>
              <a:t>anticipate, reduce and prepare for changing risks</a:t>
            </a:r>
            <a:r>
              <a:rPr lang="nl-NL" sz="1200" dirty="0">
                <a:latin typeface="+mn-lt"/>
              </a:rPr>
              <a:t>. It important to note that climate-related changes are different from from weather-related changes: changing vector patterns are not just related to storms, but may be a permanent new feature (ex: malaria-carrying mosquitos moving into higher altitude communities that weren't previously exposed). Health promotion needs to take into account predicted health risks for early identification and early action, not just the current health risks.</a:t>
            </a:r>
            <a:endParaRPr sz="1200" dirty="0">
              <a:latin typeface="+mn-lt"/>
            </a:endParaRPr>
          </a:p>
          <a:p>
            <a:pPr marL="800100" lvl="1" indent="-292100" algn="l" rtl="0">
              <a:lnSpc>
                <a:spcPct val="90000"/>
              </a:lnSpc>
              <a:spcBef>
                <a:spcPts val="400"/>
              </a:spcBef>
              <a:spcAft>
                <a:spcPts val="0"/>
              </a:spcAft>
              <a:buClr>
                <a:schemeClr val="dk1"/>
              </a:buClr>
              <a:buSzPts val="1200"/>
              <a:buFont typeface="Arial"/>
              <a:buChar char="•"/>
            </a:pPr>
            <a:r>
              <a:rPr lang="nl-NL" sz="1200" dirty="0">
                <a:latin typeface="+mn-lt"/>
              </a:rPr>
              <a:t>Having </a:t>
            </a:r>
            <a:r>
              <a:rPr lang="nl-NL" sz="1200" b="1" dirty="0">
                <a:latin typeface="+mn-lt"/>
              </a:rPr>
              <a:t>effective early warnings, enables early action</a:t>
            </a:r>
            <a:r>
              <a:rPr lang="nl-NL" sz="1200" dirty="0">
                <a:latin typeface="+mn-lt"/>
              </a:rPr>
              <a:t>. </a:t>
            </a:r>
            <a:endParaRPr sz="1200" dirty="0">
              <a:latin typeface="+mn-lt"/>
            </a:endParaRPr>
          </a:p>
          <a:p>
            <a:pPr marL="800100" lvl="1" indent="-292100" algn="l" rtl="0">
              <a:lnSpc>
                <a:spcPct val="90000"/>
              </a:lnSpc>
              <a:spcBef>
                <a:spcPts val="400"/>
              </a:spcBef>
              <a:spcAft>
                <a:spcPts val="0"/>
              </a:spcAft>
              <a:buClr>
                <a:schemeClr val="dk1"/>
              </a:buClr>
              <a:buSzPts val="1200"/>
              <a:buFont typeface="Arial"/>
              <a:buChar char="•"/>
            </a:pPr>
            <a:r>
              <a:rPr lang="nl-NL" sz="1200" dirty="0">
                <a:latin typeface="+mn-lt"/>
              </a:rPr>
              <a:t>Taking </a:t>
            </a:r>
            <a:r>
              <a:rPr lang="nl-NL" sz="1200" b="1" dirty="0">
                <a:latin typeface="+mn-lt"/>
              </a:rPr>
              <a:t>early action can reduce human suffering and economic losses</a:t>
            </a:r>
            <a:r>
              <a:rPr lang="nl-NL" sz="1200" dirty="0">
                <a:latin typeface="+mn-lt"/>
              </a:rPr>
              <a:t>.</a:t>
            </a:r>
            <a:endParaRPr sz="1200" dirty="0">
              <a:latin typeface="+mn-lt"/>
            </a:endParaRPr>
          </a:p>
          <a:p>
            <a:pPr marL="800100" lvl="1" indent="-292100" algn="l" rtl="0">
              <a:lnSpc>
                <a:spcPct val="90000"/>
              </a:lnSpc>
              <a:spcBef>
                <a:spcPts val="400"/>
              </a:spcBef>
              <a:spcAft>
                <a:spcPts val="0"/>
              </a:spcAft>
              <a:buClr>
                <a:schemeClr val="dk1"/>
              </a:buClr>
              <a:buSzPts val="1200"/>
              <a:buFont typeface="Arial"/>
              <a:buChar char="•"/>
            </a:pPr>
            <a:r>
              <a:rPr lang="nl-NL" sz="1200" dirty="0">
                <a:latin typeface="+mn-lt"/>
              </a:rPr>
              <a:t>Taking </a:t>
            </a:r>
            <a:r>
              <a:rPr lang="nl-NL" sz="1200" b="1" dirty="0">
                <a:latin typeface="+mn-lt"/>
              </a:rPr>
              <a:t>early action can protect development gains</a:t>
            </a:r>
            <a:r>
              <a:rPr lang="nl-NL" sz="1200" dirty="0">
                <a:latin typeface="+mn-lt"/>
              </a:rPr>
              <a:t> through reducing the impact of hazardous events.</a:t>
            </a:r>
            <a:endParaRPr sz="1200" dirty="0">
              <a:latin typeface="+mn-lt"/>
            </a:endParaRPr>
          </a:p>
          <a:p>
            <a:pPr marL="139700" lvl="0" indent="-139700" algn="l" rtl="0">
              <a:lnSpc>
                <a:spcPct val="85000"/>
              </a:lnSpc>
              <a:spcBef>
                <a:spcPts val="0"/>
              </a:spcBef>
              <a:spcAft>
                <a:spcPts val="0"/>
              </a:spcAft>
              <a:buClr>
                <a:schemeClr val="dk1"/>
              </a:buClr>
              <a:buSzPts val="1400"/>
              <a:buNone/>
            </a:pPr>
            <a:endParaRPr sz="1200" dirty="0">
              <a:solidFill>
                <a:schemeClr val="dk1"/>
              </a:solidFill>
              <a:latin typeface="+mn-lt"/>
            </a:endParaRPr>
          </a:p>
          <a:p>
            <a:pPr marL="0" lvl="0" indent="0" algn="l" rtl="0">
              <a:lnSpc>
                <a:spcPct val="100000"/>
              </a:lnSpc>
              <a:spcBef>
                <a:spcPts val="0"/>
              </a:spcBef>
              <a:spcAft>
                <a:spcPts val="0"/>
              </a:spcAft>
              <a:buClr>
                <a:schemeClr val="dk1"/>
              </a:buClr>
              <a:buSzPts val="1400"/>
              <a:buFont typeface="Arial"/>
              <a:buNone/>
            </a:pPr>
            <a:r>
              <a:rPr lang="nl-NL" sz="1200" dirty="0">
                <a:solidFill>
                  <a:schemeClr val="dk1"/>
                </a:solidFill>
                <a:latin typeface="+mn-lt"/>
              </a:rPr>
              <a:t>Additional information for the moderator:</a:t>
            </a:r>
            <a:endParaRPr sz="1200" dirty="0">
              <a:solidFill>
                <a:schemeClr val="dk1"/>
              </a:solidFill>
              <a:latin typeface="+mn-lt"/>
            </a:endParaRPr>
          </a:p>
          <a:p>
            <a:pPr marL="139700" lvl="0" indent="-139700" algn="l" rtl="0">
              <a:lnSpc>
                <a:spcPct val="85000"/>
              </a:lnSpc>
              <a:spcBef>
                <a:spcPts val="0"/>
              </a:spcBef>
              <a:spcAft>
                <a:spcPts val="0"/>
              </a:spcAft>
              <a:buClr>
                <a:schemeClr val="dk1"/>
              </a:buClr>
              <a:buSzPts val="1400"/>
              <a:buNone/>
            </a:pPr>
            <a:r>
              <a:rPr lang="nl-NL" sz="1200" dirty="0">
                <a:solidFill>
                  <a:schemeClr val="dk1"/>
                </a:solidFill>
                <a:latin typeface="+mn-lt"/>
              </a:rPr>
              <a:t>For further information, please consult Module 2a: “EWEA - steps to make it happen”; “EWEA in the Red Cross Red Crescent - Introduction”</a:t>
            </a:r>
            <a:endParaRPr sz="1200" dirty="0">
              <a:solidFill>
                <a:schemeClr val="dk1"/>
              </a:solidFill>
              <a:latin typeface="+mn-lt"/>
            </a:endParaRPr>
          </a:p>
          <a:p>
            <a:pPr marL="139700" lvl="0" indent="-139700" algn="l" rtl="0">
              <a:lnSpc>
                <a:spcPct val="85000"/>
              </a:lnSpc>
              <a:spcBef>
                <a:spcPts val="0"/>
              </a:spcBef>
              <a:spcAft>
                <a:spcPts val="0"/>
              </a:spcAft>
              <a:buClr>
                <a:schemeClr val="dk1"/>
              </a:buClr>
              <a:buSzPts val="1400"/>
              <a:buNone/>
            </a:pPr>
            <a:endParaRPr sz="1200" dirty="0">
              <a:solidFill>
                <a:schemeClr val="dk1"/>
              </a:solidFill>
              <a:latin typeface="+mn-lt"/>
            </a:endParaRPr>
          </a:p>
          <a:p>
            <a:pPr marL="139700" lvl="0" indent="-139700" algn="l" rtl="0">
              <a:lnSpc>
                <a:spcPct val="85000"/>
              </a:lnSpc>
              <a:spcBef>
                <a:spcPts val="0"/>
              </a:spcBef>
              <a:spcAft>
                <a:spcPts val="0"/>
              </a:spcAft>
              <a:buClr>
                <a:schemeClr val="dk1"/>
              </a:buClr>
              <a:buSzPts val="1400"/>
              <a:buNone/>
            </a:pPr>
            <a:endParaRPr sz="1200" dirty="0">
              <a:solidFill>
                <a:schemeClr val="dk1"/>
              </a:solidFill>
              <a:latin typeface="+mn-lt"/>
            </a:endParaRPr>
          </a:p>
        </p:txBody>
      </p:sp>
      <p:sp>
        <p:nvSpPr>
          <p:cNvPr id="345" name="Google Shape;345;p25: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6: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5" name="Google Shape;355;p36: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SzPts val="1400"/>
              <a:buNone/>
            </a:pPr>
            <a:r>
              <a:rPr lang="nl-NL" sz="1200" dirty="0"/>
              <a:t>Better </a:t>
            </a:r>
            <a:r>
              <a:rPr lang="nl-NL" sz="1200" b="1" i="1" dirty="0"/>
              <a:t>surveillance</a:t>
            </a:r>
            <a:r>
              <a:rPr lang="nl-NL" sz="1200" dirty="0"/>
              <a:t>, preparedness </a:t>
            </a:r>
            <a:r>
              <a:rPr lang="nl-NL" sz="1200" b="1" dirty="0"/>
              <a:t>Early Detection, Early Action</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It is essential to have a good surveillance system to detect and address the changing disease patterns, and use it to guide preventive interventions.</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A maproom for Malaria Early Warning Systems (MEWS): </a:t>
            </a:r>
            <a:r>
              <a:rPr lang="nl-NL" sz="1200" u="sng" dirty="0">
                <a:solidFill>
                  <a:schemeClr val="hlink"/>
                </a:solidFill>
                <a:hlinkClick r:id="rId3"/>
              </a:rPr>
              <a:t>https://iridl.ldeo.columbia.edu/maproom/Health/Regional/Africa/Malaria/System.html</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For more information about early warning early action and FbF in the RC, please see: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 Climate Training Kit 2a</a:t>
            </a:r>
            <a:endParaRPr sz="1200" dirty="0"/>
          </a:p>
          <a:p>
            <a:pPr marL="0" lvl="0" indent="0" algn="l" rtl="0">
              <a:lnSpc>
                <a:spcPct val="100000"/>
              </a:lnSpc>
              <a:spcBef>
                <a:spcPts val="0"/>
              </a:spcBef>
              <a:spcAft>
                <a:spcPts val="0"/>
              </a:spcAft>
              <a:buSzPts val="1400"/>
              <a:buNone/>
            </a:pPr>
            <a:r>
              <a:rPr lang="nl-NL" sz="1200" dirty="0"/>
              <a:t>- https://www.forecast-based-financing.org</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sz="1200" dirty="0"/>
          </a:p>
          <a:p>
            <a:pPr marL="457200" marR="0" lvl="0" indent="-228600" algn="l" rtl="0">
              <a:lnSpc>
                <a:spcPct val="100000"/>
              </a:lnSpc>
              <a:spcBef>
                <a:spcPts val="0"/>
              </a:spcBef>
              <a:spcAft>
                <a:spcPts val="0"/>
              </a:spcAft>
              <a:buSzPts val="1400"/>
              <a:buNone/>
            </a:pPr>
            <a:endParaRPr sz="1200" dirty="0">
              <a:latin typeface="Calibri"/>
              <a:ea typeface="Calibri"/>
              <a:cs typeface="Calibri"/>
              <a:sym typeface="Calibri"/>
            </a:endParaRPr>
          </a:p>
        </p:txBody>
      </p:sp>
      <p:sp>
        <p:nvSpPr>
          <p:cNvPr id="356" name="Google Shape;356;p36: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txBox="1">
            <a:spLocks noGrp="1"/>
          </p:cNvSpPr>
          <p:nvPr>
            <p:ph type="body" idx="1"/>
          </p:nvPr>
        </p:nvSpPr>
        <p:spPr>
          <a:xfrm>
            <a:off x="987267" y="15120681"/>
            <a:ext cx="7898130" cy="14324857"/>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Arial"/>
              <a:buChar char="•"/>
            </a:pPr>
            <a:r>
              <a:rPr lang="nl-NL" sz="1200" dirty="0">
                <a:solidFill>
                  <a:srgbClr val="000000"/>
                </a:solidFill>
              </a:rPr>
              <a:t>FbF in the RCRC emerged in recent years as a response to the lack of action before disasters, bearing in mind that there are tools that can allow decision makers and disaster risk managements to do something to minimize risks and prepare for effective response. </a:t>
            </a:r>
            <a:endParaRPr dirty="0"/>
          </a:p>
          <a:p>
            <a:pPr marL="457200" lvl="0" indent="-228600" algn="l" rtl="0">
              <a:lnSpc>
                <a:spcPct val="100000"/>
              </a:lnSpc>
              <a:spcBef>
                <a:spcPts val="0"/>
              </a:spcBef>
              <a:spcAft>
                <a:spcPts val="0"/>
              </a:spcAft>
              <a:buSzPts val="1400"/>
              <a:buFont typeface="Arial"/>
              <a:buChar char="•"/>
            </a:pPr>
            <a:r>
              <a:rPr lang="nl-NL" sz="1200" dirty="0">
                <a:solidFill>
                  <a:srgbClr val="000000"/>
                </a:solidFill>
              </a:rPr>
              <a:t>The first attempt to allocate funds based on a Forecast was in 2008 in </a:t>
            </a:r>
            <a:r>
              <a:rPr lang="nl-NL" sz="1200" dirty="0"/>
              <a:t>W</a:t>
            </a:r>
            <a:r>
              <a:rPr lang="nl-NL" sz="1200" dirty="0">
                <a:solidFill>
                  <a:srgbClr val="000000"/>
                </a:solidFill>
              </a:rPr>
              <a:t>est </a:t>
            </a:r>
            <a:r>
              <a:rPr lang="nl-NL" sz="1200" dirty="0"/>
              <a:t>A</a:t>
            </a:r>
            <a:r>
              <a:rPr lang="nl-NL" sz="1200" dirty="0">
                <a:solidFill>
                  <a:srgbClr val="000000"/>
                </a:solidFill>
              </a:rPr>
              <a:t>frica, based on a seasonal forecast. Since then the Red C</a:t>
            </a:r>
            <a:r>
              <a:rPr lang="nl-NL" sz="1200" dirty="0"/>
              <a:t>r</a:t>
            </a:r>
            <a:r>
              <a:rPr lang="nl-NL" sz="1200" dirty="0">
                <a:solidFill>
                  <a:srgbClr val="000000"/>
                </a:solidFill>
              </a:rPr>
              <a:t>oss Red Crescent has developed further the FbF approach. </a:t>
            </a:r>
            <a:endParaRPr dirty="0"/>
          </a:p>
          <a:p>
            <a:pPr marL="457200" lvl="0" indent="-228600" algn="l" rtl="0">
              <a:lnSpc>
                <a:spcPct val="100000"/>
              </a:lnSpc>
              <a:spcBef>
                <a:spcPts val="0"/>
              </a:spcBef>
              <a:spcAft>
                <a:spcPts val="0"/>
              </a:spcAft>
              <a:buSzPts val="1400"/>
              <a:buFont typeface="Arial"/>
              <a:buChar char="•"/>
            </a:pPr>
            <a:r>
              <a:rPr lang="nl-NL" sz="1200" dirty="0">
                <a:solidFill>
                  <a:srgbClr val="000000"/>
                </a:solidFill>
              </a:rPr>
              <a:t>Having established an </a:t>
            </a:r>
            <a:r>
              <a:rPr lang="nl-NL" sz="1200" dirty="0"/>
              <a:t>A</a:t>
            </a:r>
            <a:r>
              <a:rPr lang="nl-NL" sz="1200" dirty="0">
                <a:solidFill>
                  <a:srgbClr val="000000"/>
                </a:solidFill>
              </a:rPr>
              <a:t>nticipatory Fund that all National Societies can have access to when they have FbF Early Action Protocols and having develop the expertise to established those protocols. </a:t>
            </a:r>
            <a:endParaRPr sz="1200" dirty="0">
              <a:solidFill>
                <a:srgbClr val="000000"/>
              </a:solidFill>
            </a:endParaRPr>
          </a:p>
          <a:p>
            <a:pPr marL="457200" lvl="0" indent="-228600" algn="l" rtl="0">
              <a:lnSpc>
                <a:spcPct val="100000"/>
              </a:lnSpc>
              <a:spcBef>
                <a:spcPts val="0"/>
              </a:spcBef>
              <a:spcAft>
                <a:spcPts val="0"/>
              </a:spcAft>
              <a:buSzPts val="1400"/>
              <a:buNone/>
            </a:pPr>
            <a:endParaRPr sz="1200" dirty="0">
              <a:solidFill>
                <a:srgbClr val="000000"/>
              </a:solidFill>
            </a:endParaRPr>
          </a:p>
          <a:p>
            <a:pPr marL="457200" lvl="0" indent="-228600" algn="l" rtl="0">
              <a:lnSpc>
                <a:spcPct val="100000"/>
              </a:lnSpc>
              <a:spcBef>
                <a:spcPts val="0"/>
              </a:spcBef>
              <a:spcAft>
                <a:spcPts val="0"/>
              </a:spcAft>
              <a:buSzPts val="1400"/>
              <a:buNone/>
            </a:pPr>
            <a:r>
              <a:rPr lang="nl-NL" sz="1200" dirty="0">
                <a:solidFill>
                  <a:srgbClr val="000000"/>
                </a:solidFill>
              </a:rPr>
              <a:t>In the next slide the facilitator will find an explanation about “</a:t>
            </a:r>
            <a:r>
              <a:rPr lang="nl-NL" sz="1200" b="1" i="1" dirty="0">
                <a:solidFill>
                  <a:srgbClr val="000000"/>
                </a:solidFill>
              </a:rPr>
              <a:t>what Early Action is in the context of FbF</a:t>
            </a:r>
            <a:r>
              <a:rPr lang="nl-NL" sz="1200" dirty="0">
                <a:solidFill>
                  <a:srgbClr val="000000"/>
                </a:solidFill>
              </a:rPr>
              <a:t>” and What does it mean to be able </a:t>
            </a:r>
            <a:r>
              <a:rPr lang="nl-NL" sz="1200" b="1" i="1" dirty="0">
                <a:solidFill>
                  <a:srgbClr val="000000"/>
                </a:solidFill>
              </a:rPr>
              <a:t>to access funding based on forecast and risk analysis”</a:t>
            </a:r>
            <a:endParaRPr sz="1200" b="1" i="1" dirty="0">
              <a:solidFill>
                <a:srgbClr val="000000"/>
              </a:solidFill>
            </a:endParaRPr>
          </a:p>
          <a:p>
            <a:pPr marL="457200" lvl="0" indent="-228600" algn="l" rtl="0">
              <a:lnSpc>
                <a:spcPct val="100000"/>
              </a:lnSpc>
              <a:spcBef>
                <a:spcPts val="0"/>
              </a:spcBef>
              <a:spcAft>
                <a:spcPts val="0"/>
              </a:spcAft>
              <a:buSzPts val="1400"/>
              <a:buNone/>
            </a:pPr>
            <a:endParaRPr sz="1200" b="1" i="1" dirty="0">
              <a:solidFill>
                <a:srgbClr val="000000"/>
              </a:solidFill>
            </a:endParaRPr>
          </a:p>
          <a:p>
            <a:pPr marL="457200" lvl="0" indent="-228600" algn="l" rtl="0">
              <a:lnSpc>
                <a:spcPct val="100000"/>
              </a:lnSpc>
              <a:spcBef>
                <a:spcPts val="0"/>
              </a:spcBef>
              <a:spcAft>
                <a:spcPts val="0"/>
              </a:spcAft>
              <a:buSzPts val="1400"/>
              <a:buNone/>
            </a:pPr>
            <a:r>
              <a:rPr lang="nl-NL" sz="1200" b="1" i="1" dirty="0">
                <a:solidFill>
                  <a:srgbClr val="000000"/>
                </a:solidFill>
              </a:rPr>
              <a:t>A Forecast based financing systems address extreme events. </a:t>
            </a:r>
            <a:endParaRPr sz="1200" b="1" i="1" dirty="0">
              <a:solidFill>
                <a:srgbClr val="000000"/>
              </a:solidFill>
            </a:endParaRPr>
          </a:p>
          <a:p>
            <a:pPr marL="457200" lvl="0" indent="-228600" algn="l" rtl="0">
              <a:lnSpc>
                <a:spcPct val="100000"/>
              </a:lnSpc>
              <a:spcBef>
                <a:spcPts val="0"/>
              </a:spcBef>
              <a:spcAft>
                <a:spcPts val="0"/>
              </a:spcAft>
              <a:buSzPts val="1400"/>
              <a:buNone/>
            </a:pPr>
            <a:endParaRPr sz="1200" b="1" i="1" dirty="0"/>
          </a:p>
          <a:p>
            <a:pPr marL="457200" lvl="0" indent="-228600" algn="l" rtl="0">
              <a:lnSpc>
                <a:spcPct val="100000"/>
              </a:lnSpc>
              <a:spcBef>
                <a:spcPts val="0"/>
              </a:spcBef>
              <a:spcAft>
                <a:spcPts val="0"/>
              </a:spcAft>
              <a:buSzPts val="1400"/>
              <a:buNone/>
            </a:pPr>
            <a:r>
              <a:rPr lang="nl-NL" sz="1200" dirty="0"/>
              <a:t>Additional information for the moderator:</a:t>
            </a:r>
            <a:endParaRPr sz="1200" dirty="0"/>
          </a:p>
          <a:p>
            <a:pPr marL="457200" lvl="0" indent="-228600" algn="l" rtl="0">
              <a:lnSpc>
                <a:spcPct val="100000"/>
              </a:lnSpc>
              <a:spcBef>
                <a:spcPts val="0"/>
              </a:spcBef>
              <a:spcAft>
                <a:spcPts val="0"/>
              </a:spcAft>
              <a:buSzPts val="1400"/>
              <a:buNone/>
            </a:pPr>
            <a:r>
              <a:rPr lang="nl-NL" sz="1200" dirty="0"/>
              <a:t>For further information, please consult Module 2a: “Forecast based financing - Basic”; “2a Forecast based Finance - Advanced”; “2a Understanding Forecasts for Early Action”</a:t>
            </a:r>
            <a:endParaRPr sz="1200" dirty="0"/>
          </a:p>
          <a:p>
            <a:pPr marL="457200" lvl="0" indent="-228600" algn="l" rtl="0">
              <a:lnSpc>
                <a:spcPct val="100000"/>
              </a:lnSpc>
              <a:spcBef>
                <a:spcPts val="0"/>
              </a:spcBef>
              <a:spcAft>
                <a:spcPts val="0"/>
              </a:spcAft>
              <a:buSzPts val="1400"/>
              <a:buNone/>
            </a:pPr>
            <a:endParaRPr sz="1200" dirty="0"/>
          </a:p>
          <a:p>
            <a:pPr marL="457200" lvl="0" indent="-228600" algn="l" rtl="0">
              <a:lnSpc>
                <a:spcPct val="100000"/>
              </a:lnSpc>
              <a:spcBef>
                <a:spcPts val="0"/>
              </a:spcBef>
              <a:spcAft>
                <a:spcPts val="0"/>
              </a:spcAft>
              <a:buSzPts val="1400"/>
              <a:buNone/>
            </a:pPr>
            <a:endParaRPr sz="1200" dirty="0"/>
          </a:p>
        </p:txBody>
      </p:sp>
      <p:sp>
        <p:nvSpPr>
          <p:cNvPr id="365" name="Google Shape;365;p26: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7:notes"/>
          <p:cNvSpPr txBox="1">
            <a:spLocks noGrp="1"/>
          </p:cNvSpPr>
          <p:nvPr>
            <p:ph type="body" idx="1"/>
          </p:nvPr>
        </p:nvSpPr>
        <p:spPr>
          <a:xfrm>
            <a:off x="987267" y="15120681"/>
            <a:ext cx="7898130" cy="14324857"/>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nl-NL" sz="1200" dirty="0" err="1">
                <a:solidFill>
                  <a:srgbClr val="000000"/>
                </a:solidFill>
              </a:rPr>
              <a:t>So</a:t>
            </a:r>
            <a:r>
              <a:rPr lang="nl-NL" sz="1200" dirty="0">
                <a:solidFill>
                  <a:srgbClr val="000000"/>
                </a:solidFill>
              </a:rPr>
              <a:t> far, </a:t>
            </a:r>
            <a:r>
              <a:rPr lang="nl-NL" sz="1200" dirty="0" err="1">
                <a:solidFill>
                  <a:srgbClr val="000000"/>
                </a:solidFill>
              </a:rPr>
              <a:t>what</a:t>
            </a:r>
            <a:r>
              <a:rPr lang="nl-NL" sz="1200" dirty="0">
                <a:solidFill>
                  <a:srgbClr val="000000"/>
                </a:solidFill>
              </a:rPr>
              <a:t> we have </a:t>
            </a:r>
            <a:r>
              <a:rPr lang="nl-NL" sz="1200" dirty="0" err="1">
                <a:solidFill>
                  <a:srgbClr val="000000"/>
                </a:solidFill>
              </a:rPr>
              <a:t>noticed</a:t>
            </a:r>
            <a:r>
              <a:rPr lang="nl-NL" sz="1200" dirty="0">
                <a:solidFill>
                  <a:srgbClr val="000000"/>
                </a:solidFill>
              </a:rPr>
              <a:t> is </a:t>
            </a:r>
            <a:r>
              <a:rPr lang="nl-NL" sz="1200" dirty="0" err="1">
                <a:solidFill>
                  <a:srgbClr val="000000"/>
                </a:solidFill>
              </a:rPr>
              <a:t>that</a:t>
            </a:r>
            <a:r>
              <a:rPr lang="nl-NL" sz="1200" dirty="0">
                <a:solidFill>
                  <a:srgbClr val="000000"/>
                </a:solidFill>
              </a:rPr>
              <a:t> </a:t>
            </a:r>
            <a:r>
              <a:rPr lang="nl-NL" sz="1200" dirty="0" err="1">
                <a:solidFill>
                  <a:srgbClr val="000000"/>
                </a:solidFill>
              </a:rPr>
              <a:t>many</a:t>
            </a:r>
            <a:r>
              <a:rPr lang="nl-NL" sz="1200" dirty="0">
                <a:solidFill>
                  <a:srgbClr val="000000"/>
                </a:solidFill>
              </a:rPr>
              <a:t> of </a:t>
            </a:r>
            <a:r>
              <a:rPr lang="nl-NL" sz="1200" dirty="0" err="1">
                <a:solidFill>
                  <a:srgbClr val="000000"/>
                </a:solidFill>
              </a:rPr>
              <a:t>the</a:t>
            </a:r>
            <a:r>
              <a:rPr lang="nl-NL" sz="1200" dirty="0">
                <a:solidFill>
                  <a:srgbClr val="000000"/>
                </a:solidFill>
              </a:rPr>
              <a:t> actions </a:t>
            </a:r>
            <a:r>
              <a:rPr lang="nl-NL" sz="1200" dirty="0" err="1">
                <a:solidFill>
                  <a:srgbClr val="000000"/>
                </a:solidFill>
              </a:rPr>
              <a:t>that</a:t>
            </a:r>
            <a:r>
              <a:rPr lang="nl-NL" sz="1200" dirty="0">
                <a:solidFill>
                  <a:srgbClr val="000000"/>
                </a:solidFill>
              </a:rPr>
              <a:t> </a:t>
            </a:r>
            <a:r>
              <a:rPr lang="nl-NL" sz="1200" dirty="0" err="1">
                <a:solidFill>
                  <a:srgbClr val="000000"/>
                </a:solidFill>
              </a:rPr>
              <a:t>find</a:t>
            </a:r>
            <a:r>
              <a:rPr lang="nl-NL" sz="1200" dirty="0">
                <a:solidFill>
                  <a:srgbClr val="000000"/>
                </a:solidFill>
              </a:rPr>
              <a:t> </a:t>
            </a:r>
            <a:r>
              <a:rPr lang="nl-NL" sz="1200" dirty="0" err="1">
                <a:solidFill>
                  <a:srgbClr val="000000"/>
                </a:solidFill>
              </a:rPr>
              <a:t>their</a:t>
            </a:r>
            <a:r>
              <a:rPr lang="nl-NL" sz="1200" dirty="0">
                <a:solidFill>
                  <a:srgbClr val="000000"/>
                </a:solidFill>
              </a:rPr>
              <a:t> way in </a:t>
            </a:r>
            <a:r>
              <a:rPr lang="nl-NL" sz="1200" dirty="0" err="1">
                <a:solidFill>
                  <a:srgbClr val="000000"/>
                </a:solidFill>
              </a:rPr>
              <a:t>the</a:t>
            </a:r>
            <a:r>
              <a:rPr lang="nl-NL" sz="1200" dirty="0">
                <a:solidFill>
                  <a:srgbClr val="000000"/>
                </a:solidFill>
              </a:rPr>
              <a:t> </a:t>
            </a:r>
            <a:r>
              <a:rPr lang="nl-NL" sz="1200" dirty="0" err="1">
                <a:solidFill>
                  <a:srgbClr val="000000"/>
                </a:solidFill>
              </a:rPr>
              <a:t>Early</a:t>
            </a:r>
            <a:r>
              <a:rPr lang="nl-NL" sz="1200" dirty="0">
                <a:solidFill>
                  <a:srgbClr val="000000"/>
                </a:solidFill>
              </a:rPr>
              <a:t> Action Protocol are actions </a:t>
            </a:r>
            <a:r>
              <a:rPr lang="nl-NL" sz="1200" dirty="0" err="1">
                <a:solidFill>
                  <a:srgbClr val="000000"/>
                </a:solidFill>
              </a:rPr>
              <a:t>geared</a:t>
            </a:r>
            <a:r>
              <a:rPr lang="nl-NL" sz="1200" dirty="0">
                <a:solidFill>
                  <a:srgbClr val="000000"/>
                </a:solidFill>
              </a:rPr>
              <a:t> </a:t>
            </a:r>
            <a:r>
              <a:rPr lang="nl-NL" sz="1200" dirty="0" err="1">
                <a:solidFill>
                  <a:srgbClr val="000000"/>
                </a:solidFill>
              </a:rPr>
              <a:t>towards</a:t>
            </a:r>
            <a:r>
              <a:rPr lang="nl-NL" sz="1200" dirty="0">
                <a:solidFill>
                  <a:srgbClr val="000000"/>
                </a:solidFill>
              </a:rPr>
              <a:t> health </a:t>
            </a:r>
            <a:r>
              <a:rPr lang="nl-NL" sz="1200" dirty="0"/>
              <a:t>promotion</a:t>
            </a:r>
            <a:r>
              <a:rPr lang="nl-NL" sz="1200" dirty="0">
                <a:solidFill>
                  <a:srgbClr val="000000"/>
                </a:solidFill>
              </a:rPr>
              <a:t>. </a:t>
            </a:r>
            <a:r>
              <a:rPr lang="nl-NL" sz="1200" dirty="0" err="1">
                <a:solidFill>
                  <a:srgbClr val="000000"/>
                </a:solidFill>
              </a:rPr>
              <a:t>Especially</a:t>
            </a:r>
            <a:r>
              <a:rPr lang="nl-NL" sz="1200" dirty="0">
                <a:solidFill>
                  <a:srgbClr val="000000"/>
                </a:solidFill>
              </a:rPr>
              <a:t> </a:t>
            </a:r>
            <a:r>
              <a:rPr lang="nl-NL" sz="1200" dirty="0" err="1">
                <a:solidFill>
                  <a:srgbClr val="000000"/>
                </a:solidFill>
              </a:rPr>
              <a:t>for</a:t>
            </a:r>
            <a:r>
              <a:rPr lang="nl-NL" sz="1200" dirty="0">
                <a:solidFill>
                  <a:srgbClr val="000000"/>
                </a:solidFill>
              </a:rPr>
              <a:t> </a:t>
            </a:r>
            <a:r>
              <a:rPr lang="nl-NL" sz="1200" dirty="0" err="1">
                <a:solidFill>
                  <a:srgbClr val="000000"/>
                </a:solidFill>
              </a:rPr>
              <a:t>flood</a:t>
            </a:r>
            <a:r>
              <a:rPr lang="nl-NL" sz="1200" dirty="0">
                <a:solidFill>
                  <a:srgbClr val="000000"/>
                </a:solidFill>
              </a:rPr>
              <a:t> </a:t>
            </a:r>
            <a:r>
              <a:rPr lang="nl-NL" sz="1200" dirty="0" err="1">
                <a:solidFill>
                  <a:srgbClr val="000000"/>
                </a:solidFill>
              </a:rPr>
              <a:t>early</a:t>
            </a:r>
            <a:r>
              <a:rPr lang="nl-NL" sz="1200" dirty="0">
                <a:solidFill>
                  <a:srgbClr val="000000"/>
                </a:solidFill>
              </a:rPr>
              <a:t> action, </a:t>
            </a:r>
            <a:r>
              <a:rPr lang="nl-NL" sz="1200" dirty="0" err="1">
                <a:solidFill>
                  <a:srgbClr val="000000"/>
                </a:solidFill>
              </a:rPr>
              <a:t>the</a:t>
            </a:r>
            <a:r>
              <a:rPr lang="nl-NL" sz="1200" dirty="0">
                <a:solidFill>
                  <a:srgbClr val="000000"/>
                </a:solidFill>
              </a:rPr>
              <a:t> EAP </a:t>
            </a:r>
            <a:r>
              <a:rPr lang="nl-NL" sz="1200" dirty="0" err="1">
                <a:solidFill>
                  <a:srgbClr val="000000"/>
                </a:solidFill>
              </a:rPr>
              <a:t>often</a:t>
            </a:r>
            <a:r>
              <a:rPr lang="nl-NL" sz="1200" dirty="0">
                <a:solidFill>
                  <a:srgbClr val="000000"/>
                </a:solidFill>
              </a:rPr>
              <a:t> </a:t>
            </a:r>
            <a:r>
              <a:rPr lang="nl-NL" sz="1200" dirty="0" err="1">
                <a:solidFill>
                  <a:srgbClr val="000000"/>
                </a:solidFill>
              </a:rPr>
              <a:t>contains</a:t>
            </a:r>
            <a:r>
              <a:rPr lang="nl-NL" sz="1200" dirty="0">
                <a:solidFill>
                  <a:srgbClr val="000000"/>
                </a:solidFill>
              </a:rPr>
              <a:t> actions like: </a:t>
            </a:r>
            <a:r>
              <a:rPr lang="nl-NL" sz="1200" dirty="0" err="1"/>
              <a:t>hygiene</a:t>
            </a:r>
            <a:r>
              <a:rPr lang="nl-NL" sz="1200" dirty="0">
                <a:solidFill>
                  <a:srgbClr val="000000"/>
                </a:solidFill>
              </a:rPr>
              <a:t> promotion, </a:t>
            </a:r>
            <a:r>
              <a:rPr lang="nl-NL" sz="1200" dirty="0" err="1"/>
              <a:t>dissemination</a:t>
            </a:r>
            <a:r>
              <a:rPr lang="nl-NL" sz="1200" dirty="0">
                <a:solidFill>
                  <a:srgbClr val="000000"/>
                </a:solidFill>
              </a:rPr>
              <a:t> of non-food items, </a:t>
            </a:r>
            <a:r>
              <a:rPr lang="nl-NL" sz="1200" dirty="0" err="1">
                <a:solidFill>
                  <a:srgbClr val="000000"/>
                </a:solidFill>
              </a:rPr>
              <a:t>such</a:t>
            </a:r>
            <a:r>
              <a:rPr lang="nl-NL" sz="1200" dirty="0">
                <a:solidFill>
                  <a:srgbClr val="000000"/>
                </a:solidFill>
              </a:rPr>
              <a:t> as soap, jerrycans, water </a:t>
            </a:r>
            <a:r>
              <a:rPr lang="nl-NL" sz="1200" dirty="0" err="1">
                <a:solidFill>
                  <a:srgbClr val="000000"/>
                </a:solidFill>
              </a:rPr>
              <a:t>purification</a:t>
            </a:r>
            <a:r>
              <a:rPr lang="nl-NL" sz="1200" dirty="0">
                <a:solidFill>
                  <a:srgbClr val="000000"/>
                </a:solidFill>
              </a:rPr>
              <a:t> tablets. Proper engagement of health experts in </a:t>
            </a:r>
            <a:r>
              <a:rPr lang="nl-NL" sz="1200" dirty="0" err="1">
                <a:solidFill>
                  <a:srgbClr val="000000"/>
                </a:solidFill>
              </a:rPr>
              <a:t>the</a:t>
            </a:r>
            <a:r>
              <a:rPr lang="nl-NL" sz="1200" dirty="0">
                <a:solidFill>
                  <a:srgbClr val="000000"/>
                </a:solidFill>
              </a:rPr>
              <a:t> design of these </a:t>
            </a:r>
            <a:r>
              <a:rPr lang="nl-NL" sz="1200" dirty="0" err="1">
                <a:solidFill>
                  <a:srgbClr val="000000"/>
                </a:solidFill>
              </a:rPr>
              <a:t>EAPs</a:t>
            </a:r>
            <a:r>
              <a:rPr lang="nl-NL" sz="1200" dirty="0">
                <a:solidFill>
                  <a:srgbClr val="000000"/>
                </a:solidFill>
              </a:rPr>
              <a:t> </a:t>
            </a:r>
            <a:r>
              <a:rPr lang="nl-NL" sz="1200" dirty="0" err="1">
                <a:solidFill>
                  <a:srgbClr val="000000"/>
                </a:solidFill>
              </a:rPr>
              <a:t>can</a:t>
            </a:r>
            <a:r>
              <a:rPr lang="nl-NL" sz="1200" dirty="0">
                <a:solidFill>
                  <a:srgbClr val="000000"/>
                </a:solidFill>
              </a:rPr>
              <a:t> </a:t>
            </a:r>
            <a:r>
              <a:rPr lang="nl-NL" sz="1200" dirty="0" err="1">
                <a:solidFill>
                  <a:srgbClr val="000000"/>
                </a:solidFill>
              </a:rPr>
              <a:t>optimize</a:t>
            </a:r>
            <a:r>
              <a:rPr lang="nl-NL" sz="1200" dirty="0">
                <a:solidFill>
                  <a:srgbClr val="000000"/>
                </a:solidFill>
              </a:rPr>
              <a:t> </a:t>
            </a:r>
            <a:r>
              <a:rPr lang="nl-NL" sz="1200" dirty="0" err="1">
                <a:solidFill>
                  <a:srgbClr val="000000"/>
                </a:solidFill>
              </a:rPr>
              <a:t>our</a:t>
            </a:r>
            <a:r>
              <a:rPr lang="nl-NL" sz="1200" dirty="0">
                <a:solidFill>
                  <a:srgbClr val="000000"/>
                </a:solidFill>
              </a:rPr>
              <a:t> levels of </a:t>
            </a:r>
            <a:r>
              <a:rPr lang="nl-NL" sz="1200" dirty="0" err="1">
                <a:solidFill>
                  <a:srgbClr val="000000"/>
                </a:solidFill>
              </a:rPr>
              <a:t>preparedness</a:t>
            </a:r>
            <a:r>
              <a:rPr lang="nl-NL" sz="1200" dirty="0">
                <a:solidFill>
                  <a:srgbClr val="000000"/>
                </a:solidFill>
              </a:rPr>
              <a:t>. </a:t>
            </a:r>
            <a:endParaRPr sz="1200" dirty="0">
              <a:solidFill>
                <a:srgbClr val="000000"/>
              </a:solidFill>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Clr>
                <a:schemeClr val="dk1"/>
              </a:buClr>
              <a:buSzPts val="1400"/>
              <a:buFont typeface="Arial"/>
              <a:buNone/>
            </a:pPr>
            <a:r>
              <a:rPr lang="nl-NL" sz="1200" dirty="0" err="1">
                <a:solidFill>
                  <a:schemeClr val="dk1"/>
                </a:solidFill>
              </a:rPr>
              <a:t>Additional</a:t>
            </a:r>
            <a:r>
              <a:rPr lang="nl-NL" sz="1200" dirty="0">
                <a:solidFill>
                  <a:schemeClr val="dk1"/>
                </a:solidFill>
              </a:rPr>
              <a:t> information </a:t>
            </a:r>
            <a:r>
              <a:rPr lang="nl-NL" sz="1200" dirty="0" err="1">
                <a:solidFill>
                  <a:schemeClr val="dk1"/>
                </a:solidFill>
              </a:rPr>
              <a:t>for</a:t>
            </a:r>
            <a:r>
              <a:rPr lang="nl-NL" sz="1200" dirty="0">
                <a:solidFill>
                  <a:schemeClr val="dk1"/>
                </a:solidFill>
              </a:rPr>
              <a:t> </a:t>
            </a:r>
            <a:r>
              <a:rPr lang="nl-NL" sz="1200" dirty="0" err="1">
                <a:solidFill>
                  <a:schemeClr val="dk1"/>
                </a:solidFill>
              </a:rPr>
              <a:t>the</a:t>
            </a:r>
            <a:r>
              <a:rPr lang="nl-NL" sz="1200" dirty="0">
                <a:solidFill>
                  <a:schemeClr val="dk1"/>
                </a:solidFill>
              </a:rPr>
              <a:t> moderator:</a:t>
            </a:r>
            <a:endParaRPr sz="1200" dirty="0">
              <a:solidFill>
                <a:schemeClr val="dk1"/>
              </a:solidFill>
            </a:endParaRPr>
          </a:p>
          <a:p>
            <a:pPr marL="457200" lvl="0" indent="-228600" algn="l" rtl="0">
              <a:lnSpc>
                <a:spcPct val="100000"/>
              </a:lnSpc>
              <a:spcBef>
                <a:spcPts val="0"/>
              </a:spcBef>
              <a:spcAft>
                <a:spcPts val="0"/>
              </a:spcAft>
              <a:buClr>
                <a:schemeClr val="dk1"/>
              </a:buClr>
              <a:buSzPts val="1400"/>
              <a:buFont typeface="Arial"/>
              <a:buNone/>
            </a:pPr>
            <a:r>
              <a:rPr lang="nl-NL" sz="1200" dirty="0">
                <a:solidFill>
                  <a:schemeClr val="dk1"/>
                </a:solidFill>
              </a:rPr>
              <a:t>For </a:t>
            </a:r>
            <a:r>
              <a:rPr lang="nl-NL" sz="1200" dirty="0" err="1">
                <a:solidFill>
                  <a:schemeClr val="dk1"/>
                </a:solidFill>
              </a:rPr>
              <a:t>further</a:t>
            </a:r>
            <a:r>
              <a:rPr lang="nl-NL" sz="1200" dirty="0">
                <a:solidFill>
                  <a:schemeClr val="dk1"/>
                </a:solidFill>
              </a:rPr>
              <a:t> information, </a:t>
            </a:r>
            <a:r>
              <a:rPr lang="nl-NL" sz="1200" dirty="0" err="1">
                <a:solidFill>
                  <a:schemeClr val="dk1"/>
                </a:solidFill>
              </a:rPr>
              <a:t>please</a:t>
            </a:r>
            <a:r>
              <a:rPr lang="nl-NL" sz="1200" dirty="0">
                <a:solidFill>
                  <a:schemeClr val="dk1"/>
                </a:solidFill>
              </a:rPr>
              <a:t> consult Module 2a: “Forecast </a:t>
            </a:r>
            <a:r>
              <a:rPr lang="nl-NL" sz="1200" dirty="0" err="1">
                <a:solidFill>
                  <a:schemeClr val="dk1"/>
                </a:solidFill>
              </a:rPr>
              <a:t>based</a:t>
            </a:r>
            <a:r>
              <a:rPr lang="nl-NL" sz="1200" dirty="0">
                <a:solidFill>
                  <a:schemeClr val="dk1"/>
                </a:solidFill>
              </a:rPr>
              <a:t> </a:t>
            </a:r>
            <a:r>
              <a:rPr lang="nl-NL" sz="1200" dirty="0" err="1">
                <a:solidFill>
                  <a:schemeClr val="dk1"/>
                </a:solidFill>
              </a:rPr>
              <a:t>financing</a:t>
            </a:r>
            <a:r>
              <a:rPr lang="nl-NL" sz="1200" dirty="0">
                <a:solidFill>
                  <a:schemeClr val="dk1"/>
                </a:solidFill>
              </a:rPr>
              <a:t> - Basic”; “2a Forecast </a:t>
            </a:r>
            <a:r>
              <a:rPr lang="nl-NL" sz="1200" dirty="0" err="1">
                <a:solidFill>
                  <a:schemeClr val="dk1"/>
                </a:solidFill>
              </a:rPr>
              <a:t>based</a:t>
            </a:r>
            <a:r>
              <a:rPr lang="nl-NL" sz="1200" dirty="0">
                <a:solidFill>
                  <a:schemeClr val="dk1"/>
                </a:solidFill>
              </a:rPr>
              <a:t> Finance - Advanced”; “2a Understanding </a:t>
            </a:r>
            <a:r>
              <a:rPr lang="nl-NL" sz="1200" dirty="0" err="1">
                <a:solidFill>
                  <a:schemeClr val="dk1"/>
                </a:solidFill>
              </a:rPr>
              <a:t>Forecasts</a:t>
            </a:r>
            <a:r>
              <a:rPr lang="nl-NL" sz="1200" dirty="0">
                <a:solidFill>
                  <a:schemeClr val="dk1"/>
                </a:solidFill>
              </a:rPr>
              <a:t> </a:t>
            </a:r>
            <a:r>
              <a:rPr lang="nl-NL" sz="1200" dirty="0" err="1">
                <a:solidFill>
                  <a:schemeClr val="dk1"/>
                </a:solidFill>
              </a:rPr>
              <a:t>for</a:t>
            </a:r>
            <a:r>
              <a:rPr lang="nl-NL" sz="1200" dirty="0">
                <a:solidFill>
                  <a:schemeClr val="dk1"/>
                </a:solidFill>
              </a:rPr>
              <a:t> </a:t>
            </a:r>
            <a:r>
              <a:rPr lang="nl-NL" sz="1200" dirty="0" err="1">
                <a:solidFill>
                  <a:schemeClr val="dk1"/>
                </a:solidFill>
              </a:rPr>
              <a:t>Early</a:t>
            </a:r>
            <a:r>
              <a:rPr lang="nl-NL" sz="1200" dirty="0">
                <a:solidFill>
                  <a:schemeClr val="dk1"/>
                </a:solidFill>
              </a:rPr>
              <a:t> Action”</a:t>
            </a:r>
            <a:endParaRPr sz="1200" dirty="0"/>
          </a:p>
        </p:txBody>
      </p:sp>
      <p:sp>
        <p:nvSpPr>
          <p:cNvPr id="374" name="Google Shape;374;p27: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3: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1" name="Google Shape;381;p33: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lvl="0" indent="-228600" algn="l" rtl="0">
              <a:lnSpc>
                <a:spcPct val="100000"/>
              </a:lnSpc>
              <a:spcBef>
                <a:spcPts val="0"/>
              </a:spcBef>
              <a:spcAft>
                <a:spcPts val="0"/>
              </a:spcAft>
              <a:buSzPts val="1400"/>
              <a:buFont typeface="Arial"/>
              <a:buChar char="•"/>
            </a:pPr>
            <a:r>
              <a:rPr lang="nl-NL" sz="1200" b="0" i="0" u="none" strike="noStrike" dirty="0">
                <a:solidFill>
                  <a:schemeClr val="dk1"/>
                </a:solidFill>
                <a:latin typeface="Arial"/>
                <a:ea typeface="Arial"/>
                <a:cs typeface="Arial"/>
                <a:sym typeface="Arial"/>
              </a:rPr>
              <a:t>Even before we conduct climate and health impacts assessments and/or design new climate specific health programs a low hanging fruit is to climate-proofing existing programs. </a:t>
            </a:r>
            <a:endParaRPr sz="1200" dirty="0"/>
          </a:p>
          <a:p>
            <a:pPr marL="457200" lvl="0" indent="-228600" algn="l" rtl="0">
              <a:lnSpc>
                <a:spcPct val="100000"/>
              </a:lnSpc>
              <a:spcBef>
                <a:spcPts val="0"/>
              </a:spcBef>
              <a:spcAft>
                <a:spcPts val="0"/>
              </a:spcAft>
              <a:buSzPts val="1400"/>
              <a:buFont typeface="Arial"/>
              <a:buChar char="•"/>
            </a:pPr>
            <a:r>
              <a:rPr lang="nl-NL" sz="1200" b="0" i="0" u="none" strike="noStrike" dirty="0">
                <a:solidFill>
                  <a:schemeClr val="dk1"/>
                </a:solidFill>
                <a:latin typeface="Arial"/>
                <a:ea typeface="Arial"/>
                <a:cs typeface="Arial"/>
                <a:sym typeface="Arial"/>
              </a:rPr>
              <a:t>This equates to ‘good programming’ and development, enabling people to </a:t>
            </a:r>
            <a:r>
              <a:rPr lang="nl-NL" sz="1200" b="1" i="1" u="none" strike="noStrike" dirty="0">
                <a:solidFill>
                  <a:schemeClr val="dk1"/>
                </a:solidFill>
                <a:latin typeface="Arial"/>
                <a:ea typeface="Arial"/>
                <a:cs typeface="Arial"/>
                <a:sym typeface="Arial"/>
              </a:rPr>
              <a:t>anticipate, absorb and adapt </a:t>
            </a:r>
            <a:r>
              <a:rPr lang="nl-NL" sz="1200" b="0" i="0" u="none" strike="noStrike" dirty="0">
                <a:solidFill>
                  <a:schemeClr val="dk1"/>
                </a:solidFill>
                <a:latin typeface="Arial"/>
                <a:ea typeface="Arial"/>
                <a:cs typeface="Arial"/>
                <a:sym typeface="Arial"/>
              </a:rPr>
              <a:t>to climate shocks and stresses by using climate information across timescales in exixting as well as new health programs, considering landscapes and ecosystems as key areas of intervention – all in close collaboration with governments, specialists and the private sector.</a:t>
            </a:r>
            <a:endParaRPr sz="1200" dirty="0"/>
          </a:p>
          <a:p>
            <a:pPr marL="400050" lvl="0" indent="-82550" algn="l" rtl="0">
              <a:lnSpc>
                <a:spcPct val="100000"/>
              </a:lnSpc>
              <a:spcBef>
                <a:spcPts val="0"/>
              </a:spcBef>
              <a:spcAft>
                <a:spcPts val="0"/>
              </a:spcAft>
              <a:buSzPts val="1400"/>
              <a:buFont typeface="Arial"/>
              <a:buNone/>
            </a:pPr>
            <a:endParaRPr sz="1200" dirty="0"/>
          </a:p>
          <a:p>
            <a:pPr marL="457200" lvl="0" indent="-228600" algn="l" rtl="0">
              <a:lnSpc>
                <a:spcPct val="100000"/>
              </a:lnSpc>
              <a:spcBef>
                <a:spcPts val="0"/>
              </a:spcBef>
              <a:spcAft>
                <a:spcPts val="0"/>
              </a:spcAft>
              <a:buSzPts val="1400"/>
              <a:buNone/>
            </a:pPr>
            <a:endParaRPr sz="1200" dirty="0"/>
          </a:p>
          <a:p>
            <a:pPr marL="457200" lvl="0" indent="-228600" algn="l" rtl="0">
              <a:lnSpc>
                <a:spcPct val="100000"/>
              </a:lnSpc>
              <a:spcBef>
                <a:spcPts val="0"/>
              </a:spcBef>
              <a:spcAft>
                <a:spcPts val="0"/>
              </a:spcAft>
              <a:buSzPts val="1400"/>
              <a:buNone/>
            </a:pPr>
            <a:endParaRPr sz="1200" dirty="0"/>
          </a:p>
          <a:p>
            <a:pPr marL="457200" marR="0" lvl="0" indent="-228600" algn="l" rtl="0">
              <a:lnSpc>
                <a:spcPct val="100000"/>
              </a:lnSpc>
              <a:spcBef>
                <a:spcPts val="0"/>
              </a:spcBef>
              <a:spcAft>
                <a:spcPts val="0"/>
              </a:spcAft>
              <a:buSzPts val="1400"/>
              <a:buNone/>
            </a:pPr>
            <a:endParaRPr sz="1200" dirty="0"/>
          </a:p>
        </p:txBody>
      </p:sp>
      <p:sp>
        <p:nvSpPr>
          <p:cNvPr id="382" name="Google Shape;382;p33: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l" rtl="0">
              <a:lnSpc>
                <a:spcPct val="100000"/>
              </a:lnSpc>
              <a:spcBef>
                <a:spcPts val="0"/>
              </a:spcBef>
              <a:spcAft>
                <a:spcPts val="0"/>
              </a:spcAft>
              <a:buSzPts val="1400"/>
              <a:buNone/>
            </a:pPr>
            <a:fld id="{00000000-1234-1234-1234-123412341234}" type="slidenum">
              <a:rPr lang="nl-NL"/>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9: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9" name="Google Shape;389;p29: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Clr>
                <a:srgbClr val="000000"/>
              </a:buClr>
              <a:buSzPts val="1400"/>
              <a:buFont typeface="Arial"/>
              <a:buChar char="•"/>
            </a:pPr>
            <a:r>
              <a:rPr lang="nl-NL" sz="1200" b="1" dirty="0">
                <a:latin typeface="Calibri"/>
                <a:ea typeface="Calibri"/>
                <a:cs typeface="Calibri"/>
                <a:sym typeface="Calibri"/>
              </a:rPr>
              <a:t>For now there is very little engagement of health experts in the NAP process. But it should be enhanced in the future + preventative work of the Red Cross as an adaptation option</a:t>
            </a:r>
            <a:endParaRPr dirty="0"/>
          </a:p>
          <a:p>
            <a:pPr marL="457200" marR="0" lvl="0" indent="-228600" algn="l" rtl="0">
              <a:lnSpc>
                <a:spcPct val="100000"/>
              </a:lnSpc>
              <a:spcBef>
                <a:spcPts val="0"/>
              </a:spcBef>
              <a:spcAft>
                <a:spcPts val="0"/>
              </a:spcAft>
              <a:buSzPts val="1400"/>
              <a:buFont typeface="Arial"/>
              <a:buChar char="•"/>
            </a:pPr>
            <a:r>
              <a:rPr lang="nl-NL" sz="1200" dirty="0">
                <a:latin typeface="Calibri"/>
                <a:ea typeface="Calibri"/>
                <a:cs typeface="Calibri"/>
                <a:sym typeface="Calibri"/>
              </a:rPr>
              <a:t>Every country has 3 million USD available to draft their National Adaptation plans and the Nationally Determined Contributions (NDC). These are commitments of states to the UNFCCC Paris climate agreement. It is important for the Red Cross and Red Crescent that these Adaptation and NDC plans reflect health concerns and that they identify solutions to reduce local risks. If we do not engage in these dialogues, there is a risks that local health risks are not addressed through renewed finance for adaptation.  </a:t>
            </a:r>
            <a:endParaRPr sz="1200" b="0" dirty="0">
              <a:latin typeface="Calibri"/>
              <a:ea typeface="Calibri"/>
              <a:cs typeface="Calibri"/>
              <a:sym typeface="Calibri"/>
            </a:endParaRPr>
          </a:p>
        </p:txBody>
      </p:sp>
      <p:sp>
        <p:nvSpPr>
          <p:cNvPr id="390" name="Google Shape;390;p29: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0: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0" name="Google Shape;400;p30: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lvl="0" indent="-228600" algn="l" rtl="0">
              <a:lnSpc>
                <a:spcPct val="100000"/>
              </a:lnSpc>
              <a:spcBef>
                <a:spcPts val="0"/>
              </a:spcBef>
              <a:spcAft>
                <a:spcPts val="0"/>
              </a:spcAft>
              <a:buSzPts val="1400"/>
              <a:buNone/>
            </a:pPr>
            <a:r>
              <a:rPr lang="nl-NL" sz="1200" dirty="0"/>
              <a:t>It is important that NSs seek to:</a:t>
            </a:r>
            <a:endParaRPr sz="1200" dirty="0"/>
          </a:p>
          <a:p>
            <a:pPr marL="457200" lvl="0" indent="-228600" algn="l" rtl="0">
              <a:lnSpc>
                <a:spcPct val="100000"/>
              </a:lnSpc>
              <a:spcBef>
                <a:spcPts val="0"/>
              </a:spcBef>
              <a:spcAft>
                <a:spcPts val="0"/>
              </a:spcAft>
              <a:buSzPts val="1400"/>
              <a:buFont typeface="Arial"/>
              <a:buChar char="•"/>
            </a:pPr>
            <a:r>
              <a:rPr lang="nl-NL" sz="1200" dirty="0">
                <a:solidFill>
                  <a:srgbClr val="C00000"/>
                </a:solidFill>
              </a:rPr>
              <a:t>Liaise with National Met Office to understand, map and update risk profiles, monitor impacts and develop early warning systems to </a:t>
            </a:r>
            <a:r>
              <a:rPr lang="nl-NL" sz="1200" dirty="0"/>
              <a:t>enhance prevention and early anticipatory action</a:t>
            </a:r>
            <a:endParaRPr sz="1200" dirty="0">
              <a:solidFill>
                <a:srgbClr val="C00000"/>
              </a:solidFill>
            </a:endParaRPr>
          </a:p>
          <a:p>
            <a:pPr marL="457200" lvl="0" indent="-228600" algn="l" rtl="0">
              <a:lnSpc>
                <a:spcPct val="100000"/>
              </a:lnSpc>
              <a:spcBef>
                <a:spcPts val="0"/>
              </a:spcBef>
              <a:spcAft>
                <a:spcPts val="0"/>
              </a:spcAft>
              <a:buSzPts val="1400"/>
              <a:buFont typeface="Arial"/>
              <a:buChar char="•"/>
            </a:pPr>
            <a:r>
              <a:rPr lang="nl-NL" sz="1200" dirty="0"/>
              <a:t>Moblize health teams to incorporate climate information to anticipate and prepare for current and future risks</a:t>
            </a:r>
            <a:endParaRPr sz="1200" dirty="0">
              <a:solidFill>
                <a:srgbClr val="000000"/>
              </a:solidFill>
            </a:endParaRPr>
          </a:p>
          <a:p>
            <a:pPr marL="457200" lvl="0" indent="-228600" algn="l" rtl="0">
              <a:lnSpc>
                <a:spcPct val="100000"/>
              </a:lnSpc>
              <a:spcBef>
                <a:spcPts val="0"/>
              </a:spcBef>
              <a:spcAft>
                <a:spcPts val="0"/>
              </a:spcAft>
              <a:buSzPts val="1400"/>
              <a:buFont typeface="Arial"/>
              <a:buChar char="•"/>
            </a:pPr>
            <a:r>
              <a:rPr lang="nl-NL" sz="1200" dirty="0">
                <a:solidFill>
                  <a:srgbClr val="C00000"/>
                </a:solidFill>
              </a:rPr>
              <a:t>Scaling up evidence based interventions that combine</a:t>
            </a:r>
            <a:r>
              <a:rPr lang="nl-NL" sz="1200" dirty="0"/>
              <a:t> disaster risk reduction, early and resilient recovery that reduces future vulnerabilities to climate change impacts on health</a:t>
            </a:r>
            <a:endParaRPr dirty="0"/>
          </a:p>
          <a:p>
            <a:pPr marL="457200" lvl="0" indent="-228600" algn="l" rtl="0">
              <a:lnSpc>
                <a:spcPct val="100000"/>
              </a:lnSpc>
              <a:spcBef>
                <a:spcPts val="0"/>
              </a:spcBef>
              <a:spcAft>
                <a:spcPts val="0"/>
              </a:spcAft>
              <a:buSzPts val="1400"/>
              <a:buFont typeface="Arial"/>
              <a:buChar char="•"/>
            </a:pPr>
            <a:r>
              <a:rPr lang="nl-NL" sz="1200" dirty="0"/>
              <a:t>Share information/knowledge with national and regional partners as well as other National Societies to facilitate peer to peer learning </a:t>
            </a:r>
            <a:endParaRPr dirty="0"/>
          </a:p>
          <a:p>
            <a:pPr marL="457200" lvl="0" indent="-228600" algn="l" rtl="0">
              <a:lnSpc>
                <a:spcPct val="100000"/>
              </a:lnSpc>
              <a:spcBef>
                <a:spcPts val="0"/>
              </a:spcBef>
              <a:spcAft>
                <a:spcPts val="0"/>
              </a:spcAft>
              <a:buSzPts val="1400"/>
              <a:buFont typeface="Arial"/>
              <a:buChar char="•"/>
            </a:pPr>
            <a:r>
              <a:rPr lang="nl-NL" sz="1200" dirty="0">
                <a:solidFill>
                  <a:srgbClr val="C00000"/>
                </a:solidFill>
              </a:rPr>
              <a:t>Engage in policy dialogues</a:t>
            </a:r>
            <a:r>
              <a:rPr lang="nl-NL" sz="1200" dirty="0"/>
              <a:t>: get involved and work collaboratively with other health actors in National Adaptation Planning processes and implementation. </a:t>
            </a:r>
          </a:p>
          <a:p>
            <a:pPr marL="457200" lvl="0" indent="-228600" algn="l" rtl="0">
              <a:lnSpc>
                <a:spcPct val="100000"/>
              </a:lnSpc>
              <a:spcBef>
                <a:spcPts val="0"/>
              </a:spcBef>
              <a:spcAft>
                <a:spcPts val="0"/>
              </a:spcAft>
              <a:buSzPts val="1400"/>
              <a:buFont typeface="Arial"/>
              <a:buChar char="•"/>
            </a:pPr>
            <a:r>
              <a:rPr lang="en-GB" sz="1200" dirty="0">
                <a:solidFill>
                  <a:srgbClr val="C00000"/>
                </a:solidFill>
              </a:rPr>
              <a:t>Engage in reducing the National Society's own climate footprint - “Green the Red” – and lead by example </a:t>
            </a:r>
            <a:endParaRPr lang="en-GB" sz="1200" dirty="0"/>
          </a:p>
          <a:p>
            <a:pPr marL="457200" marR="0" lvl="0" indent="-228600" algn="l" rtl="0">
              <a:lnSpc>
                <a:spcPct val="100000"/>
              </a:lnSpc>
              <a:spcBef>
                <a:spcPts val="0"/>
              </a:spcBef>
              <a:spcAft>
                <a:spcPts val="0"/>
              </a:spcAft>
              <a:buSzPts val="1400"/>
              <a:buNone/>
            </a:pPr>
            <a:endParaRPr sz="1200" dirty="0"/>
          </a:p>
        </p:txBody>
      </p:sp>
      <p:sp>
        <p:nvSpPr>
          <p:cNvPr id="401" name="Google Shape;401;p30: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1: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7" name="Google Shape;407;p31: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SzPts val="1400"/>
              <a:buNone/>
            </a:pPr>
            <a:r>
              <a:rPr lang="nl-NL" sz="1200" dirty="0"/>
              <a:t>For the facilitator – when relevant please find in the following few slides a number of resources. </a:t>
            </a:r>
            <a:endParaRPr sz="1200" dirty="0"/>
          </a:p>
          <a:p>
            <a:pPr marL="457200" marR="0" lvl="0" indent="-228600" algn="l" rtl="0">
              <a:lnSpc>
                <a:spcPct val="100000"/>
              </a:lnSpc>
              <a:spcBef>
                <a:spcPts val="0"/>
              </a:spcBef>
              <a:spcAft>
                <a:spcPts val="0"/>
              </a:spcAft>
              <a:buSzPts val="1400"/>
              <a:buNone/>
            </a:pPr>
            <a:endParaRPr sz="1200" dirty="0"/>
          </a:p>
          <a:p>
            <a:pPr marL="457200" marR="0" lvl="0" indent="-228600" algn="l" rtl="0">
              <a:lnSpc>
                <a:spcPct val="100000"/>
              </a:lnSpc>
              <a:spcBef>
                <a:spcPts val="0"/>
              </a:spcBef>
              <a:spcAft>
                <a:spcPts val="0"/>
              </a:spcAft>
              <a:buSzPts val="1400"/>
              <a:buNone/>
            </a:pPr>
            <a:r>
              <a:rPr lang="nl-NL" sz="1200" dirty="0"/>
              <a:t>The first one to highlight is the heatwave guide for cities. NSs can play an important role, advocating for city heatwave plans, and supporting the implementation of several risk reduction measures. </a:t>
            </a:r>
          </a:p>
          <a:p>
            <a:pPr marL="457200" marR="0" lvl="0" indent="-228600" algn="l" rtl="0">
              <a:lnSpc>
                <a:spcPct val="100000"/>
              </a:lnSpc>
              <a:spcBef>
                <a:spcPts val="0"/>
              </a:spcBef>
              <a:spcAft>
                <a:spcPts val="0"/>
              </a:spcAft>
              <a:buSzPts val="1400"/>
              <a:buNone/>
            </a:pPr>
            <a:endParaRPr lang="nl-NL" sz="1200" dirty="0"/>
          </a:p>
          <a:p>
            <a:pPr marL="457200" marR="0" lvl="0" indent="-228600" algn="l" rtl="0">
              <a:lnSpc>
                <a:spcPct val="100000"/>
              </a:lnSpc>
              <a:spcBef>
                <a:spcPts val="0"/>
              </a:spcBef>
              <a:spcAft>
                <a:spcPts val="0"/>
              </a:spcAft>
              <a:buSzPts val="1400"/>
              <a:buNone/>
            </a:pPr>
            <a:r>
              <a:rPr lang="nl-NL" sz="1200" dirty="0"/>
              <a:t>Heatwave guide for cities: </a:t>
            </a:r>
            <a:r>
              <a:rPr lang="en-GB" sz="1800" u="sng" dirty="0">
                <a:solidFill>
                  <a:srgbClr val="0000FF"/>
                </a:solidFill>
                <a:effectLst/>
                <a:latin typeface="Times New Roman" panose="02020603050405020304" pitchFamily="18" charset="0"/>
                <a:ea typeface="Calibri" panose="020F0502020204030204" pitchFamily="34" charset="0"/>
                <a:hlinkClick r:id="rId3"/>
              </a:rPr>
              <a:t>https://www.climatecentre.org/downloads/files/IFRCGeneva/RCCC%20Heatwave%20Guide%202019%20A4%20RR%20ONLINE%20copy.pdf</a:t>
            </a:r>
            <a:endParaRPr lang="en-GB" sz="1800" dirty="0">
              <a:effectLst/>
              <a:latin typeface="Times New Roman" panose="02020603050405020304" pitchFamily="18" charset="0"/>
              <a:ea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200" dirty="0"/>
              <a:t>City heatwave guide for Red Cross Red Crescent Branches: </a:t>
            </a:r>
            <a:r>
              <a:rPr lang="en-GB" sz="1800" u="sng" dirty="0">
                <a:solidFill>
                  <a:srgbClr val="0000FF"/>
                </a:solidFill>
                <a:effectLst/>
                <a:latin typeface="Times New Roman" panose="02020603050405020304" pitchFamily="18" charset="0"/>
                <a:ea typeface="Calibri" panose="020F0502020204030204" pitchFamily="34" charset="0"/>
                <a:hlinkClick r:id="rId4"/>
              </a:rPr>
              <a:t>https://climatecentre.org/downloads/files/RCCC%20Heatwave%20Guide%202019%20NS.pdf</a:t>
            </a:r>
            <a:endParaRPr lang="en-GB" sz="1800" dirty="0">
              <a:effectLst/>
              <a:latin typeface="Times New Roman" panose="02020603050405020304" pitchFamily="18" charset="0"/>
              <a:ea typeface="Calibri" panose="020F0502020204030204" pitchFamily="34" charset="0"/>
            </a:endParaRPr>
          </a:p>
          <a:p>
            <a:pPr marL="457200" marR="0" lvl="0" indent="-228600" algn="l" rtl="0">
              <a:lnSpc>
                <a:spcPct val="100000"/>
              </a:lnSpc>
              <a:spcBef>
                <a:spcPts val="0"/>
              </a:spcBef>
              <a:spcAft>
                <a:spcPts val="0"/>
              </a:spcAft>
              <a:buSzPts val="1400"/>
              <a:buNone/>
            </a:pPr>
            <a:endParaRPr lang="nl-NL" sz="1200" dirty="0"/>
          </a:p>
          <a:p>
            <a:pPr marL="457200" marR="0" lvl="0" indent="-228600" algn="l" rtl="0">
              <a:lnSpc>
                <a:spcPct val="100000"/>
              </a:lnSpc>
              <a:spcBef>
                <a:spcPts val="0"/>
              </a:spcBef>
              <a:spcAft>
                <a:spcPts val="0"/>
              </a:spcAft>
              <a:buSzPts val="1400"/>
              <a:buNone/>
            </a:pPr>
            <a:endParaRPr lang="nl-NL" sz="1200" dirty="0"/>
          </a:p>
          <a:p>
            <a:pPr marL="457200" marR="0" lvl="0" indent="-228600" algn="l" rtl="0">
              <a:lnSpc>
                <a:spcPct val="100000"/>
              </a:lnSpc>
              <a:spcBef>
                <a:spcPts val="0"/>
              </a:spcBef>
              <a:spcAft>
                <a:spcPts val="0"/>
              </a:spcAft>
              <a:buSzPts val="1400"/>
              <a:buNone/>
            </a:pPr>
            <a:endParaRPr sz="1200" dirty="0"/>
          </a:p>
        </p:txBody>
      </p:sp>
      <p:sp>
        <p:nvSpPr>
          <p:cNvPr id="408" name="Google Shape;408;p31: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a6d15bd092_0_0: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5" name="Google Shape;415;ga6d15bd092_0_0: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SzPts val="1400"/>
              <a:buNone/>
            </a:pPr>
            <a:r>
              <a:rPr lang="nl-NL" sz="1200" dirty="0"/>
              <a:t>Taking care of humanity at +2 degrees - That guide was developed by the French Red Cross following a “World conference on health and climate change” organized in 2019.</a:t>
            </a:r>
            <a:endParaRPr sz="12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a-DK" sz="1200" dirty="0"/>
              <a:t>Report </a:t>
            </a:r>
            <a:r>
              <a:rPr lang="da-DK" sz="1200" dirty="0" err="1"/>
              <a:t>available</a:t>
            </a:r>
            <a:r>
              <a:rPr lang="da-DK" sz="1200" dirty="0"/>
              <a:t> at </a:t>
            </a:r>
            <a:r>
              <a:rPr lang="en-GB" sz="1800" u="sng" dirty="0">
                <a:solidFill>
                  <a:srgbClr val="0000FF"/>
                </a:solidFill>
                <a:effectLst/>
                <a:latin typeface="Arial" panose="020B0604020202020204" pitchFamily="34" charset="0"/>
                <a:ea typeface="Calibri" panose="020F0502020204030204" pitchFamily="34" charset="0"/>
                <a:hlinkClick r:id="rId3"/>
              </a:rPr>
              <a:t>https://fr.calameo.com/read/002546479d4585876e960</a:t>
            </a:r>
            <a:endParaRPr lang="en-GB" sz="1800" dirty="0">
              <a:effectLst/>
              <a:latin typeface="Times New Roman" panose="02020603050405020304" pitchFamily="18" charset="0"/>
              <a:ea typeface="Calibri" panose="020F0502020204030204" pitchFamily="34" charset="0"/>
            </a:endParaRP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nl-NL" sz="1200" dirty="0"/>
              <a:t>The guide addresses 8 key challenges and provides best practices and examples:</a:t>
            </a:r>
            <a:endParaRPr sz="1200" dirty="0"/>
          </a:p>
          <a:p>
            <a:pPr marL="457200" lvl="0" indent="-304800" algn="l" rtl="0">
              <a:lnSpc>
                <a:spcPct val="100000"/>
              </a:lnSpc>
              <a:spcBef>
                <a:spcPts val="0"/>
              </a:spcBef>
              <a:spcAft>
                <a:spcPts val="0"/>
              </a:spcAft>
              <a:buSzPts val="1200"/>
              <a:buChar char="-"/>
            </a:pPr>
            <a:r>
              <a:rPr lang="nl-NL" sz="1200" dirty="0"/>
              <a:t>CHALLENGE 1: Mitigating Health Risks Related to Disasters</a:t>
            </a:r>
            <a:endParaRPr sz="1200" dirty="0"/>
          </a:p>
          <a:p>
            <a:pPr marL="457200" lvl="0" indent="-304800" algn="l" rtl="0">
              <a:lnSpc>
                <a:spcPct val="100000"/>
              </a:lnSpc>
              <a:spcBef>
                <a:spcPts val="0"/>
              </a:spcBef>
              <a:spcAft>
                <a:spcPts val="0"/>
              </a:spcAft>
              <a:buSzPts val="1200"/>
              <a:buChar char="-"/>
            </a:pPr>
            <a:r>
              <a:rPr lang="nl-NL" sz="1200" dirty="0"/>
              <a:t>CHALLENGE 2: Adapting to Heatwaves in Urban Areas</a:t>
            </a:r>
            <a:endParaRPr sz="1200" dirty="0"/>
          </a:p>
          <a:p>
            <a:pPr marL="457200" lvl="0" indent="-304800" algn="l" rtl="0">
              <a:lnSpc>
                <a:spcPct val="100000"/>
              </a:lnSpc>
              <a:spcBef>
                <a:spcPts val="0"/>
              </a:spcBef>
              <a:spcAft>
                <a:spcPts val="0"/>
              </a:spcAft>
              <a:buSzPts val="1200"/>
              <a:buChar char="-"/>
            </a:pPr>
            <a:r>
              <a:rPr lang="nl-NL" sz="1200" dirty="0"/>
              <a:t>CHALLENGE 3: Preventing Epidemic Risks: Community-Based Approach and Public Health</a:t>
            </a:r>
            <a:endParaRPr sz="1200" dirty="0"/>
          </a:p>
          <a:p>
            <a:pPr marL="457200" lvl="0" indent="-304800" algn="l" rtl="0">
              <a:lnSpc>
                <a:spcPct val="100000"/>
              </a:lnSpc>
              <a:spcBef>
                <a:spcPts val="0"/>
              </a:spcBef>
              <a:spcAft>
                <a:spcPts val="0"/>
              </a:spcAft>
              <a:buSzPts val="1200"/>
              <a:buChar char="-"/>
            </a:pPr>
            <a:r>
              <a:rPr lang="nl-NL" sz="1200" dirty="0"/>
              <a:t>CHALLENGE 4: Addressing Mental Health and Psychosocial Support Needs</a:t>
            </a:r>
            <a:endParaRPr sz="1200" dirty="0"/>
          </a:p>
          <a:p>
            <a:pPr marL="457200" lvl="0" indent="-304800" algn="l" rtl="0">
              <a:lnSpc>
                <a:spcPct val="100000"/>
              </a:lnSpc>
              <a:spcBef>
                <a:spcPts val="0"/>
              </a:spcBef>
              <a:spcAft>
                <a:spcPts val="0"/>
              </a:spcAft>
              <a:buSzPts val="1200"/>
              <a:buChar char="-"/>
            </a:pPr>
            <a:r>
              <a:rPr lang="nl-NL" sz="1200" dirty="0"/>
              <a:t>CHALLENGE 5: Addressing Food Insecurity and Malnutrition</a:t>
            </a:r>
            <a:endParaRPr sz="1200" dirty="0"/>
          </a:p>
          <a:p>
            <a:pPr marL="457200" lvl="0" indent="-304800" algn="l" rtl="0">
              <a:lnSpc>
                <a:spcPct val="100000"/>
              </a:lnSpc>
              <a:spcBef>
                <a:spcPts val="0"/>
              </a:spcBef>
              <a:spcAft>
                <a:spcPts val="0"/>
              </a:spcAft>
              <a:buSzPts val="1200"/>
              <a:buChar char="-"/>
            </a:pPr>
            <a:r>
              <a:rPr lang="nl-NL" sz="1200" dirty="0"/>
              <a:t>CHALLENGE 6: Addressing the Health Challenges of Climate-Induced Population Movements</a:t>
            </a:r>
            <a:endParaRPr sz="1200" dirty="0"/>
          </a:p>
          <a:p>
            <a:pPr marL="457200" lvl="0" indent="-304800" algn="l" rtl="0">
              <a:lnSpc>
                <a:spcPct val="100000"/>
              </a:lnSpc>
              <a:spcBef>
                <a:spcPts val="0"/>
              </a:spcBef>
              <a:spcAft>
                <a:spcPts val="0"/>
              </a:spcAft>
              <a:buSzPts val="1200"/>
              <a:buChar char="-"/>
            </a:pPr>
            <a:r>
              <a:rPr lang="nl-NL" sz="1200" dirty="0"/>
              <a:t>CHALLENGE 7: Preventing Health Needs Related to the Combined Effects of Conflict and Climate</a:t>
            </a:r>
            <a:endParaRPr sz="1200" dirty="0"/>
          </a:p>
          <a:p>
            <a:pPr marL="457200" lvl="0" indent="-304800" algn="l" rtl="0">
              <a:lnSpc>
                <a:spcPct val="100000"/>
              </a:lnSpc>
              <a:spcBef>
                <a:spcPts val="0"/>
              </a:spcBef>
              <a:spcAft>
                <a:spcPts val="0"/>
              </a:spcAft>
              <a:buSzPts val="1200"/>
              <a:buChar char="-"/>
            </a:pPr>
            <a:r>
              <a:rPr lang="nl-NL" sz="1200" dirty="0"/>
              <a:t>CHALLENGE 8: Protecting Ecosystems to Promote Health</a:t>
            </a:r>
            <a:endParaRPr sz="1200" dirty="0"/>
          </a:p>
        </p:txBody>
      </p:sp>
      <p:sp>
        <p:nvSpPr>
          <p:cNvPr id="416" name="Google Shape;416;ga6d15bd092_0_0: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39</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4: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nl-NL" sz="1300" b="0" i="0" u="none" strike="noStrike" cap="none">
                <a:solidFill>
                  <a:srgbClr val="000000"/>
                </a:solidFill>
                <a:latin typeface="Arial"/>
                <a:ea typeface="Arial"/>
                <a:cs typeface="Arial"/>
                <a:sym typeface="Arial"/>
              </a:rPr>
              <a:t>4</a:t>
            </a:fld>
            <a:endParaRPr sz="1300" b="0" i="0" u="none" strike="noStrike" cap="none">
              <a:solidFill>
                <a:srgbClr val="000000"/>
              </a:solidFill>
              <a:latin typeface="Arial"/>
              <a:ea typeface="Arial"/>
              <a:cs typeface="Arial"/>
              <a:sym typeface="Arial"/>
            </a:endParaRPr>
          </a:p>
        </p:txBody>
      </p:sp>
      <p:sp>
        <p:nvSpPr>
          <p:cNvPr id="47" name="Google Shape;47;p4:notes"/>
          <p:cNvSpPr txBox="1"/>
          <p:nvPr/>
        </p:nvSpPr>
        <p:spPr>
          <a:xfrm>
            <a:off x="4024313" y="9721850"/>
            <a:ext cx="3078162" cy="511175"/>
          </a:xfrm>
          <a:prstGeom prst="rect">
            <a:avLst/>
          </a:prstGeom>
          <a:noFill/>
          <a:ln>
            <a:noFill/>
          </a:ln>
        </p:spPr>
        <p:txBody>
          <a:bodyPr spcFirstLastPara="1" wrap="square" lIns="94925" tIns="47450" rIns="94925" bIns="474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
        <p:nvSpPr>
          <p:cNvPr id="48" name="Google Shape;48;p4: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 name="Google Shape;49;p4:notes"/>
          <p:cNvSpPr txBox="1">
            <a:spLocks noGrp="1"/>
          </p:cNvSpPr>
          <p:nvPr>
            <p:ph type="body" idx="1"/>
          </p:nvPr>
        </p:nvSpPr>
        <p:spPr>
          <a:xfrm>
            <a:off x="987267" y="15120681"/>
            <a:ext cx="7898130" cy="14324857"/>
          </a:xfrm>
          <a:prstGeom prst="rect">
            <a:avLst/>
          </a:prstGeom>
          <a:noFill/>
          <a:ln>
            <a:noFill/>
          </a:ln>
        </p:spPr>
        <p:txBody>
          <a:bodyPr spcFirstLastPara="1" wrap="square" lIns="94925" tIns="47450" rIns="94925" bIns="47450" anchor="t" anchorCtr="0">
            <a:noAutofit/>
          </a:bodyPr>
          <a:lstStyle/>
          <a:p>
            <a:pPr marL="457200" lvl="0" indent="-228600" algn="l" rtl="0">
              <a:lnSpc>
                <a:spcPct val="100000"/>
              </a:lnSpc>
              <a:spcBef>
                <a:spcPts val="0"/>
              </a:spcBef>
              <a:spcAft>
                <a:spcPts val="0"/>
              </a:spcAft>
              <a:buClr>
                <a:schemeClr val="dk1"/>
              </a:buClr>
              <a:buSzPts val="1100"/>
              <a:buFont typeface="Arial"/>
              <a:buNone/>
            </a:pPr>
            <a:r>
              <a:rPr lang="nl-NL" sz="1200" dirty="0"/>
              <a:t>Interaction: Have you experienced/ witnessed impacts of climate change in the environment? If yes, briefly describe the nature of impacts, where and how?</a:t>
            </a:r>
            <a:endParaRPr sz="1200" dirty="0"/>
          </a:p>
          <a:p>
            <a:pPr marL="457200" lvl="0" indent="-228600" algn="l" rtl="0">
              <a:lnSpc>
                <a:spcPct val="100000"/>
              </a:lnSpc>
              <a:spcBef>
                <a:spcPts val="0"/>
              </a:spcBef>
              <a:spcAft>
                <a:spcPts val="0"/>
              </a:spcAft>
              <a:buSzPts val="1100"/>
              <a:buNone/>
            </a:pPr>
            <a:endParaRPr sz="1200" dirty="0"/>
          </a:p>
          <a:p>
            <a:pPr marL="228600" lvl="0" indent="0" algn="l" rtl="0">
              <a:lnSpc>
                <a:spcPct val="100000"/>
              </a:lnSpc>
              <a:spcBef>
                <a:spcPts val="0"/>
              </a:spcBef>
              <a:spcAft>
                <a:spcPts val="0"/>
              </a:spcAft>
              <a:buClr>
                <a:schemeClr val="dk1"/>
              </a:buClr>
              <a:buSzPts val="1100"/>
              <a:buFont typeface="Arial"/>
              <a:buNone/>
            </a:pPr>
            <a:r>
              <a:rPr lang="nl-NL" sz="1200" dirty="0">
                <a:solidFill>
                  <a:schemeClr val="dk1"/>
                </a:solidFill>
              </a:rPr>
              <a:t>Key talking points:</a:t>
            </a:r>
            <a:endParaRPr sz="1200" dirty="0"/>
          </a:p>
          <a:p>
            <a:pPr marL="457200" marR="0" lvl="0" indent="-228600" algn="l" defTabSz="914400" rtl="0" eaLnBrk="1" fontAlgn="auto" latinLnBrk="0" hangingPunct="1">
              <a:lnSpc>
                <a:spcPct val="100000"/>
              </a:lnSpc>
              <a:spcBef>
                <a:spcPts val="0"/>
              </a:spcBef>
              <a:spcAft>
                <a:spcPts val="0"/>
              </a:spcAft>
              <a:buClr>
                <a:schemeClr val="dk1"/>
              </a:buClr>
              <a:buSzPts val="1100"/>
              <a:buFontTx/>
              <a:buChar char="-"/>
              <a:tabLst/>
              <a:defRPr/>
            </a:pPr>
            <a:r>
              <a:rPr lang="en-GB" sz="1200" b="0" i="0" u="none" strike="noStrike" cap="none" dirty="0">
                <a:solidFill>
                  <a:srgbClr val="000000"/>
                </a:solidFill>
                <a:latin typeface="Arial"/>
                <a:cs typeface="Arial"/>
                <a:sym typeface="Arial"/>
              </a:rPr>
              <a:t>Climate</a:t>
            </a:r>
            <a:r>
              <a:rPr lang="en-GB" sz="1200" dirty="0"/>
              <a:t> change will trigger changes in averages as well as variability of weather parameters, increases in frequency and intensity of extreme events, increase temperatures and therefore associated heat waves, sea level rise, melting glaciers, shifts in seasons amongst others.</a:t>
            </a:r>
          </a:p>
          <a:p>
            <a:pPr marL="457200" marR="0" lvl="0" indent="-228600" algn="l" rtl="0">
              <a:lnSpc>
                <a:spcPct val="100000"/>
              </a:lnSpc>
              <a:spcBef>
                <a:spcPts val="0"/>
              </a:spcBef>
              <a:spcAft>
                <a:spcPts val="0"/>
              </a:spcAft>
              <a:buClr>
                <a:schemeClr val="dk1"/>
              </a:buClr>
              <a:buSzPts val="1100"/>
              <a:buFontTx/>
              <a:buChar char="-"/>
            </a:pPr>
            <a:r>
              <a:rPr lang="nl-NL" sz="1200" dirty="0"/>
              <a:t>Challenges are accelerating –  such as for instance sea level rise – with impacts in coastal areas where large areas may end up being uninhabitable or salinated (for </a:t>
            </a:r>
            <a:r>
              <a:rPr lang="nl-NL" sz="1200" dirty="0">
                <a:solidFill>
                  <a:schemeClr val="dk1"/>
                </a:solidFill>
              </a:rPr>
              <a:t>example in Bangladesh)</a:t>
            </a:r>
          </a:p>
          <a:p>
            <a:pPr marL="457200" marR="0" lvl="0" indent="-228600" algn="l" rtl="0">
              <a:lnSpc>
                <a:spcPct val="100000"/>
              </a:lnSpc>
              <a:spcBef>
                <a:spcPts val="0"/>
              </a:spcBef>
              <a:spcAft>
                <a:spcPts val="0"/>
              </a:spcAft>
              <a:buClr>
                <a:schemeClr val="dk1"/>
              </a:buClr>
              <a:buSzPts val="1100"/>
              <a:buFontTx/>
              <a:buChar char="-"/>
            </a:pPr>
            <a:r>
              <a:rPr lang="nl-NL" sz="1200" dirty="0"/>
              <a:t>Evolving patterns with high uncertainty in impacts will create greater challenges for humanitarian organizations to sense, prepare and respond.</a:t>
            </a:r>
          </a:p>
          <a:p>
            <a:pPr marL="457200" marR="0" lvl="0" indent="-228600" algn="l" rtl="0">
              <a:lnSpc>
                <a:spcPct val="100000"/>
              </a:lnSpc>
              <a:spcBef>
                <a:spcPts val="0"/>
              </a:spcBef>
              <a:spcAft>
                <a:spcPts val="0"/>
              </a:spcAft>
              <a:buClr>
                <a:schemeClr val="dk1"/>
              </a:buClr>
              <a:buSzPts val="1100"/>
              <a:buFontTx/>
              <a:buChar char="-"/>
            </a:pPr>
            <a:r>
              <a:rPr lang="nl-NL" sz="1200" dirty="0"/>
              <a:t>“Changing patterns” will affect severity of events and potentially affect new areas (for example a cyclone/typhoon/hurricane making landfall in new areas, vector-borne diseases spreading to new areas e.g. Highlands, and emerging or re-emerging pathogens e.g. Dengue and other infectious diseases).</a:t>
            </a:r>
          </a:p>
          <a:p>
            <a:pPr marL="457200" marR="0" lvl="0" indent="-228600" algn="l" rtl="0">
              <a:lnSpc>
                <a:spcPct val="100000"/>
              </a:lnSpc>
              <a:spcBef>
                <a:spcPts val="0"/>
              </a:spcBef>
              <a:spcAft>
                <a:spcPts val="0"/>
              </a:spcAft>
              <a:buClr>
                <a:schemeClr val="dk1"/>
              </a:buClr>
              <a:buSzPts val="1100"/>
              <a:buFontTx/>
              <a:buChar char="-"/>
            </a:pPr>
            <a:r>
              <a:rPr lang="nl-NL" sz="1200" dirty="0"/>
              <a:t>It might also mean that seasons are shifting, without clear ‘traditional’ warning signs, which means that populations will have to deal with increased uncertainty (for healthcare providers, but also for farmers, herders, water providers, etc.).</a:t>
            </a:r>
            <a:endParaRPr lang="nl-NL" sz="1200" dirty="0">
              <a:solidFill>
                <a:srgbClr val="000000"/>
              </a:solidFill>
            </a:endParaRPr>
          </a:p>
          <a:p>
            <a:pPr marL="457200" marR="0" lvl="0" indent="-228600" algn="l" rtl="0">
              <a:lnSpc>
                <a:spcPct val="100000"/>
              </a:lnSpc>
              <a:spcBef>
                <a:spcPts val="0"/>
              </a:spcBef>
              <a:spcAft>
                <a:spcPts val="0"/>
              </a:spcAft>
              <a:buClr>
                <a:schemeClr val="dk1"/>
              </a:buClr>
              <a:buSzPts val="1100"/>
              <a:buFontTx/>
              <a:buChar char="-"/>
            </a:pPr>
            <a:r>
              <a:rPr lang="nl-NL" sz="1200" dirty="0">
                <a:solidFill>
                  <a:schemeClr val="dk1"/>
                </a:solidFill>
              </a:rPr>
              <a:t>In summary, risks faced by communities are dynamic and constantly evolving (spatially/location wise and temporally/time wise) and traditional risk management methods might no longer be as adequate as before.</a:t>
            </a:r>
          </a:p>
          <a:p>
            <a:pPr marL="457200" marR="0" lvl="0" indent="-228600" algn="l" rtl="0">
              <a:lnSpc>
                <a:spcPct val="100000"/>
              </a:lnSpc>
              <a:spcBef>
                <a:spcPts val="0"/>
              </a:spcBef>
              <a:spcAft>
                <a:spcPts val="0"/>
              </a:spcAft>
              <a:buClr>
                <a:schemeClr val="dk1"/>
              </a:buClr>
              <a:buSzPts val="1100"/>
              <a:buFontTx/>
              <a:buChar char="-"/>
            </a:pPr>
            <a:endParaRPr lang="nl-NL" sz="1200" dirty="0">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4: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1" name="Google Shape;431;p34: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SzPts val="1400"/>
              <a:buNone/>
            </a:pPr>
            <a:endParaRPr lang="en-GB" sz="1200" dirty="0">
              <a:hlinkClick r:id="rId3"/>
            </a:endParaRPr>
          </a:p>
          <a:p>
            <a:pPr marL="457200" marR="0" lvl="0" indent="-228600" algn="l" rtl="0">
              <a:lnSpc>
                <a:spcPct val="100000"/>
              </a:lnSpc>
              <a:spcBef>
                <a:spcPts val="0"/>
              </a:spcBef>
              <a:spcAft>
                <a:spcPts val="0"/>
              </a:spcAft>
              <a:buSzPts val="1400"/>
              <a:buNone/>
            </a:pPr>
            <a:r>
              <a:rPr lang="en-GB" sz="1200" dirty="0">
                <a:hlinkClick r:id="rId3"/>
              </a:rPr>
              <a:t>https://climatecentre.org/resources-games/how-to-be-climate-smart</a:t>
            </a:r>
          </a:p>
          <a:p>
            <a:pPr marL="457200" marR="0" lvl="0" indent="-228600" algn="l" rtl="0">
              <a:lnSpc>
                <a:spcPct val="100000"/>
              </a:lnSpc>
              <a:spcBef>
                <a:spcPts val="0"/>
              </a:spcBef>
              <a:spcAft>
                <a:spcPts val="0"/>
              </a:spcAft>
              <a:buSzPts val="1400"/>
              <a:buNone/>
            </a:pPr>
            <a:endParaRPr lang="en-GB" sz="1200" dirty="0">
              <a:hlinkClick r:id="rId3"/>
            </a:endParaRPr>
          </a:p>
          <a:p>
            <a:pPr marL="457200" marR="0" lvl="0" indent="-228600" algn="l" rtl="0">
              <a:lnSpc>
                <a:spcPct val="100000"/>
              </a:lnSpc>
              <a:spcBef>
                <a:spcPts val="0"/>
              </a:spcBef>
              <a:spcAft>
                <a:spcPts val="0"/>
              </a:spcAft>
              <a:buSzPts val="1400"/>
              <a:buNone/>
            </a:pPr>
            <a:r>
              <a:rPr lang="en-GB" sz="1200" dirty="0">
                <a:hlinkClick r:id="rId3"/>
              </a:rPr>
              <a:t>http://www.climatecentre.org/resources-games/how-to-be-climate-smart</a:t>
            </a:r>
            <a:endParaRPr lang="en-GB" sz="1200" dirty="0"/>
          </a:p>
          <a:p>
            <a:pPr marL="457200" marR="0" lvl="0" indent="-228600" algn="l" rtl="0">
              <a:lnSpc>
                <a:spcPct val="100000"/>
              </a:lnSpc>
              <a:spcBef>
                <a:spcPts val="0"/>
              </a:spcBef>
              <a:spcAft>
                <a:spcPts val="0"/>
              </a:spcAft>
              <a:buSzPts val="1400"/>
              <a:buNone/>
            </a:pPr>
            <a:endParaRPr lang="en-GB" sz="1200" dirty="0">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Calibri"/>
                <a:ea typeface="Calibri"/>
                <a:cs typeface="Calibri"/>
                <a:sym typeface="Calibri"/>
              </a:rPr>
              <a:t>The 2009 CBHFA guide is available online: </a:t>
            </a:r>
            <a:r>
              <a:rPr lang="en-GB" sz="1200" u="sng" dirty="0">
                <a:solidFill>
                  <a:srgbClr val="0000FF"/>
                </a:solidFill>
                <a:effectLst/>
                <a:latin typeface="Times New Roman" panose="02020603050405020304" pitchFamily="18" charset="0"/>
                <a:ea typeface="Calibri" panose="020F0502020204030204" pitchFamily="34" charset="0"/>
                <a:hlinkClick r:id="rId4"/>
              </a:rPr>
              <a:t>https://www.ifrc.org/Global/Publications/Health/145600_Implementation%20guide%20CBHFA%20in%20action_en_LR.pdf</a:t>
            </a:r>
            <a:endParaRPr lang="en-GB" sz="1200" dirty="0">
              <a:effectLst/>
              <a:latin typeface="Times New Roman" panose="02020603050405020304" pitchFamily="18" charset="0"/>
              <a:ea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Calibri"/>
                <a:ea typeface="Calibri"/>
                <a:cs typeface="Calibri"/>
                <a:sym typeface="Calibri"/>
              </a:rPr>
              <a:t> – but is updated with an '</a:t>
            </a:r>
            <a:r>
              <a:rPr lang="en-GB" sz="1200" dirty="0" err="1">
                <a:latin typeface="Calibri"/>
                <a:ea typeface="Calibri"/>
                <a:cs typeface="Calibri"/>
                <a:sym typeface="Calibri"/>
              </a:rPr>
              <a:t>eCBHFA</a:t>
            </a:r>
            <a:r>
              <a:rPr lang="en-GB" sz="1200" dirty="0">
                <a:latin typeface="Calibri"/>
                <a:ea typeface="Calibri"/>
                <a:cs typeface="Calibri"/>
                <a:sym typeface="Calibri"/>
              </a:rPr>
              <a:t>' on this website: </a:t>
            </a:r>
            <a:r>
              <a:rPr lang="en-GB" sz="1800" u="sng" dirty="0">
                <a:solidFill>
                  <a:srgbClr val="0000FF"/>
                </a:solidFill>
                <a:effectLst/>
                <a:latin typeface="Times New Roman" panose="02020603050405020304" pitchFamily="18" charset="0"/>
                <a:ea typeface="Calibri" panose="020F0502020204030204" pitchFamily="34" charset="0"/>
                <a:hlinkClick r:id="rId5"/>
              </a:rPr>
              <a:t>https://ifrc-ecbhfa.org/guides-and-tools/</a:t>
            </a:r>
            <a:endParaRPr lang="en-GB" sz="1800" dirty="0">
              <a:effectLst/>
              <a:latin typeface="Times New Roman" panose="02020603050405020304" pitchFamily="18" charset="0"/>
              <a:ea typeface="Calibri" panose="020F0502020204030204" pitchFamily="34" charset="0"/>
            </a:endParaRPr>
          </a:p>
          <a:p>
            <a:pPr marL="457200" marR="0" lvl="0" indent="-228600" algn="l" rtl="0">
              <a:lnSpc>
                <a:spcPct val="100000"/>
              </a:lnSpc>
              <a:spcBef>
                <a:spcPts val="0"/>
              </a:spcBef>
              <a:spcAft>
                <a:spcPts val="0"/>
              </a:spcAft>
              <a:buSzPts val="1400"/>
              <a:buNone/>
            </a:pPr>
            <a:endParaRPr lang="en-GB" sz="12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dirty="0">
                <a:latin typeface="Calibri"/>
                <a:ea typeface="Calibri"/>
                <a:cs typeface="Calibri"/>
                <a:sym typeface="Calibri"/>
              </a:rPr>
              <a:t>Unfortunately, climate change aspects are not fully incorporated, but the general principles outlined in the 'Minimum Standards for local climate-smart DRR' also applies to community health efforts, and also included in the 'What is climate-smart programming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u="sng" dirty="0">
              <a:solidFill>
                <a:srgbClr val="0000FF"/>
              </a:solidFill>
              <a:effectLst/>
              <a:latin typeface="Times New Roman" panose="02020603050405020304" pitchFamily="18" charset="0"/>
              <a:ea typeface="Calibri" panose="020F0502020204030204" pitchFamily="34" charset="0"/>
              <a:hlinkClick r:id="rId4"/>
            </a:endParaRPr>
          </a:p>
          <a:p>
            <a:pPr marL="457200" marR="0" lvl="0" indent="-228600" algn="l" rtl="0">
              <a:lnSpc>
                <a:spcPct val="100000"/>
              </a:lnSpc>
              <a:spcBef>
                <a:spcPts val="0"/>
              </a:spcBef>
              <a:spcAft>
                <a:spcPts val="0"/>
              </a:spcAft>
              <a:buSzPts val="1400"/>
              <a:buNone/>
            </a:pPr>
            <a:endParaRPr sz="1200" dirty="0">
              <a:latin typeface="Calibri"/>
              <a:ea typeface="Calibri"/>
              <a:cs typeface="Calibri"/>
              <a:sym typeface="Calibri"/>
            </a:endParaRPr>
          </a:p>
        </p:txBody>
      </p:sp>
      <p:sp>
        <p:nvSpPr>
          <p:cNvPr id="432" name="Google Shape;432;p34: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r" rtl="0">
              <a:lnSpc>
                <a:spcPct val="100000"/>
              </a:lnSpc>
              <a:spcBef>
                <a:spcPts val="0"/>
              </a:spcBef>
              <a:spcAft>
                <a:spcPts val="0"/>
              </a:spcAft>
              <a:buSzPts val="2300"/>
              <a:buNone/>
            </a:pPr>
            <a:fld id="{00000000-1234-1234-1234-123412341234}" type="slidenum">
              <a:rPr lang="nl-NL" sz="2300"/>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7:notes"/>
          <p:cNvSpPr txBox="1">
            <a:spLocks noGrp="1"/>
          </p:cNvSpPr>
          <p:nvPr>
            <p:ph type="body" idx="1"/>
          </p:nvPr>
        </p:nvSpPr>
        <p:spPr>
          <a:xfrm>
            <a:off x="687859" y="4639543"/>
            <a:ext cx="8761635" cy="2158132"/>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nl-NL" sz="1800" b="1" i="0" u="none" strike="noStrike" cap="none" dirty="0">
                <a:solidFill>
                  <a:srgbClr val="000000"/>
                </a:solidFill>
                <a:latin typeface="Arial"/>
                <a:ea typeface="Arial"/>
                <a:cs typeface="Arial"/>
                <a:sym typeface="Arial"/>
              </a:rPr>
              <a:t>WHO – Health Environments for Healthier Populations </a:t>
            </a:r>
            <a:r>
              <a:rPr lang="en-GB" sz="1800" u="sng" dirty="0">
                <a:solidFill>
                  <a:srgbClr val="0000FF"/>
                </a:solidFill>
                <a:effectLst/>
                <a:latin typeface="Arial" panose="020B0604020202020204" pitchFamily="34" charset="0"/>
                <a:ea typeface="Calibri" panose="020F0502020204030204" pitchFamily="34" charset="0"/>
                <a:hlinkClick r:id="rId3"/>
              </a:rPr>
              <a:t>https://www.who.int/phe/publications/healthy-environments/en/</a:t>
            </a:r>
            <a:endParaRPr sz="1800" b="0" i="0" u="none" strike="noStrike" cap="non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GB" b="0" i="0" dirty="0">
                <a:solidFill>
                  <a:srgbClr val="333333"/>
                </a:solidFill>
                <a:effectLst/>
                <a:latin typeface="Helvetica" panose="020B0604020202020204" pitchFamily="34" charset="0"/>
              </a:rPr>
              <a:t>Globally, 23% of all deaths could be prevented through healthier environments. This document presents an overview of sectoral actions that can be taken by various actors to create healthier environments, including in priority settings.</a:t>
            </a:r>
          </a:p>
          <a:p>
            <a:pPr marL="457200" lvl="0" indent="-228600" algn="l" rtl="0">
              <a:lnSpc>
                <a:spcPct val="100000"/>
              </a:lnSpc>
              <a:spcBef>
                <a:spcPts val="0"/>
              </a:spcBef>
              <a:spcAft>
                <a:spcPts val="0"/>
              </a:spcAft>
              <a:buSzPts val="1400"/>
              <a:buNone/>
            </a:pPr>
            <a:r>
              <a:rPr lang="en-GB" b="0" i="0" dirty="0">
                <a:solidFill>
                  <a:srgbClr val="333333"/>
                </a:solidFill>
                <a:effectLst/>
                <a:latin typeface="Helvetica" panose="020B0604020202020204" pitchFamily="34" charset="0"/>
              </a:rPr>
              <a:t>Key risk areas are addressed, such as air pollution; water, sanitation and hygiene; chemical safety and radiation; and climate change.</a:t>
            </a:r>
            <a:endParaRPr lang="nl-NL" sz="1800" b="0" i="0" u="none" strike="noStrike" cap="non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lang="nl-NL" sz="1800" b="0" i="0" u="none" strike="noStrike" cap="non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lang="nl-NL" sz="1800" b="0" i="0" u="none" strike="noStrike" cap="none" dirty="0">
              <a:solidFill>
                <a:srgbClr val="000000"/>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800" b="0" i="0" u="none" strike="noStrike" cap="none" dirty="0">
                <a:solidFill>
                  <a:srgbClr val="000000"/>
                </a:solidFill>
                <a:latin typeface="Arial"/>
                <a:ea typeface="Arial"/>
                <a:cs typeface="Arial"/>
                <a:sym typeface="Arial"/>
              </a:rPr>
              <a:t>WHO – Guidance for Climate Resilient and Environmentally Sustainable Health Care Facilities - </a:t>
            </a:r>
            <a:r>
              <a:rPr lang="en-GB" sz="1800" u="sng" dirty="0">
                <a:solidFill>
                  <a:srgbClr val="0000FF"/>
                </a:solidFill>
                <a:effectLst/>
                <a:latin typeface="Arial" panose="020B0604020202020204" pitchFamily="34" charset="0"/>
                <a:ea typeface="Calibri" panose="020F0502020204030204" pitchFamily="34" charset="0"/>
                <a:hlinkClick r:id="rId4"/>
              </a:rPr>
              <a:t>https://www.who.int/publications/i/item/climate-resilient-and-environmentally-sustainable-health-care-facilities</a:t>
            </a:r>
            <a:endParaRPr lang="en-GB" sz="1800" dirty="0">
              <a:effectLst/>
              <a:latin typeface="Times New Roman" panose="02020603050405020304" pitchFamily="18" charset="0"/>
              <a:ea typeface="Calibri" panose="020F0502020204030204" pitchFamily="34" charset="0"/>
            </a:endParaRPr>
          </a:p>
          <a:p>
            <a:pPr marL="457200" lvl="0" indent="-228600" algn="l" rtl="0">
              <a:lnSpc>
                <a:spcPct val="100000"/>
              </a:lnSpc>
              <a:spcBef>
                <a:spcPts val="0"/>
              </a:spcBef>
              <a:spcAft>
                <a:spcPts val="0"/>
              </a:spcAft>
              <a:buSzPts val="1400"/>
              <a:buNone/>
            </a:pPr>
            <a:r>
              <a:rPr lang="en-GB" b="0" i="0" dirty="0">
                <a:solidFill>
                  <a:srgbClr val="1A1A1A"/>
                </a:solidFill>
                <a:effectLst/>
                <a:latin typeface="Arial" panose="020B0604020202020204" pitchFamily="34" charset="0"/>
              </a:rPr>
              <a:t>The aim of this guidance is to enhance the capacity of health care facilities to protect and improve the health of their target communities in an unstable and changing climate; and to empower health care facilities to be environmentally sustainable, by optimizing the use of resources and minimizing the release of waste into the environment.</a:t>
            </a:r>
            <a:endParaRPr sz="1800" b="1" i="0" u="none" strike="noStrike" cap="none" dirty="0">
              <a:solidFill>
                <a:srgbClr val="000000"/>
              </a:solidFill>
              <a:latin typeface="Arial"/>
              <a:ea typeface="Arial"/>
              <a:cs typeface="Arial"/>
              <a:sym typeface="Arial"/>
            </a:endParaRPr>
          </a:p>
          <a:p>
            <a:pPr marL="139700" lvl="0" indent="-139700" algn="l" rtl="0">
              <a:lnSpc>
                <a:spcPct val="85000"/>
              </a:lnSpc>
              <a:spcBef>
                <a:spcPts val="0"/>
              </a:spcBef>
              <a:spcAft>
                <a:spcPts val="0"/>
              </a:spcAft>
              <a:buClr>
                <a:schemeClr val="dk1"/>
              </a:buClr>
              <a:buSzPts val="1400"/>
              <a:buNone/>
            </a:pPr>
            <a:endParaRPr sz="1200" dirty="0">
              <a:solidFill>
                <a:schemeClr val="dk1"/>
              </a:solidFill>
            </a:endParaRPr>
          </a:p>
        </p:txBody>
      </p:sp>
      <p:sp>
        <p:nvSpPr>
          <p:cNvPr id="439" name="Google Shape;439;p37: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5: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5" name="Google Shape;445;p35: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lvl="0" indent="-228600" algn="l" rtl="0">
              <a:lnSpc>
                <a:spcPct val="100000"/>
              </a:lnSpc>
              <a:spcBef>
                <a:spcPts val="0"/>
              </a:spcBef>
              <a:spcAft>
                <a:spcPts val="0"/>
              </a:spcAft>
              <a:buSzPts val="1400"/>
              <a:buNone/>
            </a:pPr>
            <a:r>
              <a:rPr lang="nl-NL" sz="1200" dirty="0"/>
              <a:t>Cases of dengue fever have risen dramatically in the last 40 years. This is primarily caused by unplanned urbanization with increased standing water in waste areas, and by movement (global travel) of people and goods. This has spread both mosquito vectors and infections. </a:t>
            </a:r>
            <a:endParaRPr sz="1200" dirty="0"/>
          </a:p>
          <a:p>
            <a:pPr marL="457200" lvl="0" indent="-228600" algn="l" rtl="0">
              <a:lnSpc>
                <a:spcPct val="100000"/>
              </a:lnSpc>
              <a:spcBef>
                <a:spcPts val="0"/>
              </a:spcBef>
              <a:spcAft>
                <a:spcPts val="0"/>
              </a:spcAft>
              <a:buSzPts val="1400"/>
              <a:buNone/>
            </a:pPr>
            <a:endParaRPr sz="1200" dirty="0"/>
          </a:p>
          <a:p>
            <a:pPr marL="457200" lvl="0" indent="-228600" algn="l" rtl="0">
              <a:lnSpc>
                <a:spcPct val="100000"/>
              </a:lnSpc>
              <a:spcBef>
                <a:spcPts val="0"/>
              </a:spcBef>
              <a:spcAft>
                <a:spcPts val="0"/>
              </a:spcAft>
              <a:buSzPts val="1400"/>
              <a:buNone/>
            </a:pPr>
            <a:endParaRPr lang="da-DK"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Zika toolkit: </a:t>
            </a:r>
            <a:r>
              <a:rPr lang="en-GB" sz="1800" u="sng" dirty="0">
                <a:solidFill>
                  <a:srgbClr val="0000FF"/>
                </a:solidFill>
                <a:effectLst/>
                <a:latin typeface="Times New Roman" panose="02020603050405020304" pitchFamily="18" charset="0"/>
                <a:ea typeface="Calibri" panose="020F0502020204030204" pitchFamily="34" charset="0"/>
                <a:hlinkClick r:id="rId3"/>
              </a:rPr>
              <a:t>https://drive.google.com/open?id=0B1b032MNqXGAUEFrakJoZklCanM</a:t>
            </a:r>
            <a:endParaRPr lang="en-GB" sz="1800" dirty="0">
              <a:effectLst/>
              <a:latin typeface="Times New Roman" panose="02020603050405020304" pitchFamily="18" charset="0"/>
              <a:ea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Dengue – turning up the volume: </a:t>
            </a:r>
            <a:r>
              <a:rPr lang="en-GB" sz="1800" u="sng" dirty="0">
                <a:solidFill>
                  <a:srgbClr val="0000FF"/>
                </a:solidFill>
                <a:effectLst/>
                <a:latin typeface="Times New Roman" panose="02020603050405020304" pitchFamily="18" charset="0"/>
                <a:ea typeface="Calibri" panose="020F0502020204030204" pitchFamily="34" charset="0"/>
                <a:hlinkClick r:id="rId4"/>
              </a:rPr>
              <a:t>https://www.ifrc.org/dengue#:~:text=The%20IFRC%20is%20turning%20up,leading%20to%20sustainable%20behavioural%20change</a:t>
            </a:r>
            <a:endParaRPr lang="en-GB" sz="1800" dirty="0">
              <a:effectLst/>
              <a:latin typeface="Times New Roman" panose="02020603050405020304" pitchFamily="18" charset="0"/>
              <a:ea typeface="Calibri" panose="020F0502020204030204" pitchFamily="34" charset="0"/>
            </a:endParaRPr>
          </a:p>
          <a:p>
            <a:pPr marL="457200" lvl="0" indent="-228600" algn="l" rtl="0">
              <a:lnSpc>
                <a:spcPct val="100000"/>
              </a:lnSpc>
              <a:spcBef>
                <a:spcPts val="0"/>
              </a:spcBef>
              <a:spcAft>
                <a:spcPts val="0"/>
              </a:spcAft>
              <a:buSzPts val="1400"/>
              <a:buNone/>
            </a:pPr>
            <a:endParaRPr sz="1200" dirty="0"/>
          </a:p>
        </p:txBody>
      </p:sp>
      <p:sp>
        <p:nvSpPr>
          <p:cNvPr id="446" name="Google Shape;446;p35: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marR="0" lvl="0" indent="0" algn="l" rtl="0">
              <a:lnSpc>
                <a:spcPct val="100000"/>
              </a:lnSpc>
              <a:spcBef>
                <a:spcPts val="0"/>
              </a:spcBef>
              <a:spcAft>
                <a:spcPts val="0"/>
              </a:spcAft>
              <a:buSzPts val="1200"/>
              <a:buNone/>
            </a:pPr>
            <a:fld id="{00000000-1234-1234-1234-123412341234}" type="slidenum">
              <a:rPr lang="nl-NL" sz="1200" b="0" i="0" u="none" strike="noStrike" cap="none">
                <a:solidFill>
                  <a:schemeClr val="dk1"/>
                </a:solidFill>
                <a:latin typeface="Arial"/>
                <a:ea typeface="Arial"/>
                <a:cs typeface="Arial"/>
                <a:sym typeface="Arial"/>
              </a:rPr>
              <a:t>42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7000bdbbf_0_0: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 name="Google Shape;63;ga7000bdbbf_0_0: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0" lvl="0" indent="0" algn="l" rtl="0">
              <a:lnSpc>
                <a:spcPct val="100000"/>
              </a:lnSpc>
              <a:spcBef>
                <a:spcPts val="0"/>
              </a:spcBef>
              <a:spcAft>
                <a:spcPts val="0"/>
              </a:spcAft>
              <a:buSzPts val="1400"/>
              <a:buNone/>
            </a:pPr>
            <a:r>
              <a:rPr lang="nl-NL" sz="1200" dirty="0"/>
              <a:t>Interaction: What do we see here? can anyone summarise the graphic? </a:t>
            </a:r>
            <a:endParaRPr dirty="0"/>
          </a:p>
          <a:p>
            <a:pPr marL="0" lvl="0" indent="0" algn="l" rtl="0">
              <a:lnSpc>
                <a:spcPct val="100000"/>
              </a:lnSpc>
              <a:spcBef>
                <a:spcPts val="0"/>
              </a:spcBef>
              <a:spcAft>
                <a:spcPts val="0"/>
              </a:spcAft>
              <a:buSzPts val="1400"/>
              <a:buNone/>
            </a:pPr>
            <a:endParaRPr lang="nl-NL" sz="1200" dirty="0"/>
          </a:p>
          <a:p>
            <a:pPr marL="0" lvl="0" indent="0" algn="l" rtl="0">
              <a:lnSpc>
                <a:spcPct val="100000"/>
              </a:lnSpc>
              <a:spcBef>
                <a:spcPts val="0"/>
              </a:spcBef>
              <a:spcAft>
                <a:spcPts val="0"/>
              </a:spcAft>
              <a:buSzPts val="1400"/>
              <a:buNone/>
            </a:pPr>
            <a:r>
              <a:rPr lang="nl-NL" sz="1200" dirty="0"/>
              <a:t>It is an illustration of the annual surface temperature anomaly based between 1951 and 2019, the blue color shows annual temperature below average, and the red color shows annual temperatures above average.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100"/>
              <a:buNone/>
            </a:pPr>
            <a:endParaRPr sz="1200" dirty="0">
              <a:solidFill>
                <a:schemeClr val="dk1"/>
              </a:solidFill>
            </a:endParaRPr>
          </a:p>
          <a:p>
            <a:pPr marL="0" lvl="0" indent="0" algn="l" rtl="0">
              <a:lnSpc>
                <a:spcPct val="100000"/>
              </a:lnSpc>
              <a:spcBef>
                <a:spcPts val="0"/>
              </a:spcBef>
              <a:spcAft>
                <a:spcPts val="0"/>
              </a:spcAft>
              <a:buSzPts val="1100"/>
              <a:buNone/>
            </a:pPr>
            <a:r>
              <a:rPr lang="nl-NL" sz="1200" dirty="0">
                <a:solidFill>
                  <a:schemeClr val="dk1"/>
                </a:solidFill>
              </a:rPr>
              <a:t>Key talking points:</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nl-NL" sz="1200" dirty="0">
                <a:solidFill>
                  <a:schemeClr val="dk1"/>
                </a:solidFill>
              </a:rPr>
              <a:t>One of the most vital indications of climate change is the steady increase in </a:t>
            </a:r>
            <a:r>
              <a:rPr lang="nl-NL" sz="1200" dirty="0"/>
              <a:t>average global temperature over the past century. </a:t>
            </a:r>
            <a:endParaRPr sz="1200" dirty="0"/>
          </a:p>
          <a:p>
            <a:pPr marL="457200" lvl="0" indent="-304800" algn="l" rtl="0">
              <a:lnSpc>
                <a:spcPct val="100000"/>
              </a:lnSpc>
              <a:spcBef>
                <a:spcPts val="0"/>
              </a:spcBef>
              <a:spcAft>
                <a:spcPts val="0"/>
              </a:spcAft>
              <a:buClr>
                <a:schemeClr val="dk1"/>
              </a:buClr>
              <a:buSzPts val="1200"/>
              <a:buChar char="-"/>
            </a:pPr>
            <a:r>
              <a:rPr lang="nl-NL" sz="1200" dirty="0"/>
              <a:t>The </a:t>
            </a:r>
            <a:r>
              <a:rPr lang="nl-NL" sz="1200" b="1" dirty="0"/>
              <a:t>animation</a:t>
            </a:r>
            <a:r>
              <a:rPr lang="nl-NL" sz="1200" dirty="0"/>
              <a:t> (from NASA) shows the 5-year mean temperature 1880-2017 – seen in relation to a “baseline" period 1951-1980.</a:t>
            </a:r>
            <a:endParaRPr sz="1200" dirty="0"/>
          </a:p>
          <a:p>
            <a:pPr marL="457200" lvl="0" indent="-304800" algn="l" rtl="0">
              <a:lnSpc>
                <a:spcPct val="100000"/>
              </a:lnSpc>
              <a:spcBef>
                <a:spcPts val="0"/>
              </a:spcBef>
              <a:spcAft>
                <a:spcPts val="0"/>
              </a:spcAft>
              <a:buSzPts val="1200"/>
              <a:buChar char="-"/>
            </a:pPr>
            <a:r>
              <a:rPr lang="nl-NL" sz="1200" dirty="0"/>
              <a:t>Out of the hottest years recorded globally, 9 occurred between 2010-20, with 2016 and 2020 holding the highest records ever.</a:t>
            </a:r>
            <a:endParaRPr sz="1200" dirty="0"/>
          </a:p>
          <a:p>
            <a:pPr marL="457200" lvl="0" indent="-304800" algn="l" rtl="0">
              <a:lnSpc>
                <a:spcPct val="100000"/>
              </a:lnSpc>
              <a:spcBef>
                <a:spcPts val="0"/>
              </a:spcBef>
              <a:spcAft>
                <a:spcPts val="0"/>
              </a:spcAft>
              <a:buSzPts val="1200"/>
              <a:buChar char="-"/>
            </a:pPr>
            <a:r>
              <a:rPr lang="nl-NL" sz="1200" dirty="0"/>
              <a:t>In 2020, 44th consecutive year that global temperature was above average </a:t>
            </a:r>
            <a:endParaRPr sz="1200" dirty="0"/>
          </a:p>
          <a:p>
            <a:pPr marL="457200" lvl="0" indent="-304800" algn="l" rtl="0">
              <a:lnSpc>
                <a:spcPct val="100000"/>
              </a:lnSpc>
              <a:spcBef>
                <a:spcPts val="0"/>
              </a:spcBef>
              <a:spcAft>
                <a:spcPts val="0"/>
              </a:spcAft>
              <a:buSzPts val="1200"/>
              <a:buChar char="-"/>
            </a:pPr>
            <a:r>
              <a:rPr lang="nl-NL" sz="1200" dirty="0"/>
              <a:t>It is important to know that climate change is a global issue, but it is experienced very differently at the local level. For more information please refer to the 1a. Science and Impacts </a:t>
            </a:r>
            <a:r>
              <a:rPr lang="nl-NL" sz="1200" dirty="0">
                <a:solidFill>
                  <a:schemeClr val="dk1"/>
                </a:solidFill>
              </a:rPr>
              <a:t>Presentation included in the CKT.</a:t>
            </a:r>
            <a:endParaRPr sz="1200" dirty="0"/>
          </a:p>
          <a:p>
            <a:pPr marL="457200" lvl="0" indent="-228600" algn="l" rtl="0">
              <a:lnSpc>
                <a:spcPct val="100000"/>
              </a:lnSpc>
              <a:spcBef>
                <a:spcPts val="0"/>
              </a:spcBef>
              <a:spcAft>
                <a:spcPts val="0"/>
              </a:spcAft>
              <a:buSzPts val="1400"/>
              <a:buNone/>
            </a:pPr>
            <a:endParaRPr sz="1200" dirty="0"/>
          </a:p>
          <a:p>
            <a:pPr marL="457200" lvl="0" indent="-228600" algn="l" rtl="0">
              <a:lnSpc>
                <a:spcPct val="100000"/>
              </a:lnSpc>
              <a:spcBef>
                <a:spcPts val="0"/>
              </a:spcBef>
              <a:spcAft>
                <a:spcPts val="0"/>
              </a:spcAft>
              <a:buSzPts val="1400"/>
              <a:buNone/>
            </a:pPr>
            <a:r>
              <a:rPr lang="nl-NL" sz="1200" dirty="0"/>
              <a:t>Last 11 hottest years: Data from NOAA/National Center for Environmental Information. Graphic from Climate Central.</a:t>
            </a:r>
            <a:endParaRPr sz="1200" dirty="0"/>
          </a:p>
        </p:txBody>
      </p:sp>
      <p:sp>
        <p:nvSpPr>
          <p:cNvPr id="64" name="Google Shape;64;ga7000bdbbf_0_0: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l" rtl="0">
              <a:lnSpc>
                <a:spcPct val="100000"/>
              </a:lnSpc>
              <a:spcBef>
                <a:spcPts val="0"/>
              </a:spcBef>
              <a:spcAft>
                <a:spcPts val="0"/>
              </a:spcAft>
              <a:buSzPts val="1400"/>
              <a:buNone/>
            </a:pPr>
            <a:fld id="{00000000-1234-1234-1234-123412341234}" type="slidenum">
              <a:rPr lang="nl-NL" sz="1400" b="0" i="0" u="none" strike="noStrike" cap="none">
                <a:solidFill>
                  <a:schemeClr val="dk1"/>
                </a:solidFill>
                <a:latin typeface="Arial"/>
                <a:ea typeface="Arial"/>
                <a:cs typeface="Arial"/>
                <a:sym typeface="Arial"/>
              </a:rPr>
              <a:t>5</a:t>
            </a:fld>
            <a:endParaRPr sz="14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5: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lvl="0" indent="0" algn="l" rtl="0">
              <a:lnSpc>
                <a:spcPct val="100000"/>
              </a:lnSpc>
              <a:spcBef>
                <a:spcPts val="0"/>
              </a:spcBef>
              <a:spcAft>
                <a:spcPts val="0"/>
              </a:spcAft>
              <a:buSzPts val="1400"/>
              <a:buNone/>
            </a:pPr>
            <a:fld id="{00000000-1234-1234-1234-123412341234}" type="slidenum">
              <a:rPr lang="nl-NL" sz="1400" b="0" i="0" u="none" strike="noStrike" cap="none">
                <a:solidFill>
                  <a:schemeClr val="dk1"/>
                </a:solidFill>
                <a:latin typeface="Arial"/>
                <a:ea typeface="Arial"/>
                <a:cs typeface="Arial"/>
                <a:sym typeface="Arial"/>
              </a:rPr>
              <a:t>6</a:t>
            </a:fld>
            <a:endParaRPr sz="1400" b="0" i="0" u="none" strike="noStrike" cap="none">
              <a:solidFill>
                <a:schemeClr val="dk1"/>
              </a:solidFill>
              <a:latin typeface="Arial"/>
              <a:ea typeface="Arial"/>
              <a:cs typeface="Arial"/>
              <a:sym typeface="Arial"/>
            </a:endParaRPr>
          </a:p>
        </p:txBody>
      </p:sp>
      <p:sp>
        <p:nvSpPr>
          <p:cNvPr id="73" name="Google Shape;73;p5: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 name="Google Shape;74;p5: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lvl="0" indent="-228600" algn="l" rtl="0">
              <a:lnSpc>
                <a:spcPct val="100000"/>
              </a:lnSpc>
              <a:spcBef>
                <a:spcPts val="0"/>
              </a:spcBef>
              <a:spcAft>
                <a:spcPts val="0"/>
              </a:spcAft>
              <a:buClr>
                <a:schemeClr val="dk1"/>
              </a:buClr>
              <a:buSzPts val="1100"/>
              <a:buFont typeface="Arial"/>
              <a:buNone/>
            </a:pPr>
            <a:r>
              <a:rPr lang="nl-NL" sz="1200" dirty="0"/>
              <a:t>Interaction: Have you heard/read the IFRC “Ambitions to address the climate crisis” document?</a:t>
            </a:r>
            <a:endParaRPr sz="1200" dirty="0"/>
          </a:p>
          <a:p>
            <a:pPr marL="457200" lvl="0" indent="-228600" algn="l" rtl="0">
              <a:lnSpc>
                <a:spcPct val="100000"/>
              </a:lnSpc>
              <a:spcBef>
                <a:spcPts val="0"/>
              </a:spcBef>
              <a:spcAft>
                <a:spcPts val="0"/>
              </a:spcAft>
              <a:buClr>
                <a:schemeClr val="dk1"/>
              </a:buClr>
              <a:buSzPts val="1100"/>
              <a:buFont typeface="Arial"/>
              <a:buNone/>
            </a:pPr>
            <a:endParaRPr sz="1200" dirty="0"/>
          </a:p>
          <a:p>
            <a:pPr marL="457200" lvl="0" indent="-228600" algn="l" rtl="0">
              <a:lnSpc>
                <a:spcPct val="100000"/>
              </a:lnSpc>
              <a:spcBef>
                <a:spcPts val="0"/>
              </a:spcBef>
              <a:spcAft>
                <a:spcPts val="0"/>
              </a:spcAft>
              <a:buClr>
                <a:schemeClr val="dk1"/>
              </a:buClr>
              <a:buSzPts val="1100"/>
              <a:buFont typeface="Arial"/>
              <a:buNone/>
            </a:pPr>
            <a:r>
              <a:rPr lang="nl-NL" sz="1200" dirty="0"/>
              <a:t>Key talking points:</a:t>
            </a:r>
            <a:endParaRPr sz="1200" dirty="0"/>
          </a:p>
          <a:p>
            <a:pPr marL="457200" lvl="0" indent="-228600" algn="l" rtl="0">
              <a:lnSpc>
                <a:spcPct val="100000"/>
              </a:lnSpc>
              <a:spcBef>
                <a:spcPts val="0"/>
              </a:spcBef>
              <a:spcAft>
                <a:spcPts val="0"/>
              </a:spcAft>
              <a:buClr>
                <a:schemeClr val="dk1"/>
              </a:buClr>
              <a:buSzPts val="1100"/>
              <a:buFont typeface="Arial"/>
              <a:buNone/>
            </a:pPr>
            <a:endParaRPr sz="1200" dirty="0"/>
          </a:p>
          <a:p>
            <a:pPr marL="228600" lvl="0" indent="0" algn="l" rtl="0">
              <a:lnSpc>
                <a:spcPct val="100000"/>
              </a:lnSpc>
              <a:spcBef>
                <a:spcPts val="0"/>
              </a:spcBef>
              <a:spcAft>
                <a:spcPts val="0"/>
              </a:spcAft>
              <a:buClr>
                <a:schemeClr val="dk1"/>
              </a:buClr>
              <a:buSzPts val="1100"/>
              <a:buFont typeface="Arial"/>
              <a:buNone/>
            </a:pPr>
            <a:r>
              <a:rPr lang="nl-NL" sz="1200" dirty="0"/>
              <a:t>-At the IFRC General Assembly 2019, climate crisis was identified as one of the top global humanitarian challenges and 'Ambitions to address the climate crisis’ set out in the associated document - summarized in the slide – </a:t>
            </a:r>
            <a:endParaRPr dirty="0"/>
          </a:p>
          <a:p>
            <a:pPr marL="228600" lvl="0" indent="0" algn="l" rtl="0">
              <a:lnSpc>
                <a:spcPct val="100000"/>
              </a:lnSpc>
              <a:spcBef>
                <a:spcPts val="0"/>
              </a:spcBef>
              <a:spcAft>
                <a:spcPts val="0"/>
              </a:spcAft>
              <a:buClr>
                <a:schemeClr val="dk1"/>
              </a:buClr>
              <a:buSzPts val="1100"/>
              <a:buFont typeface="Arial"/>
              <a:buNone/>
            </a:pPr>
            <a:r>
              <a:rPr lang="nl-NL" sz="1200" dirty="0"/>
              <a:t>-IFRC Strategy 2030 identifies 'Climate and environmental crisis’ as the top of five global challenges. Others being Migration, Growing Inequalities, Increasing     Conflicts and Demographic Changes</a:t>
            </a:r>
            <a:endParaRPr sz="1200" dirty="0"/>
          </a:p>
          <a:p>
            <a:pPr marL="457200" lvl="0" indent="-228600" algn="l" rtl="0">
              <a:lnSpc>
                <a:spcPct val="100000"/>
              </a:lnSpc>
              <a:spcBef>
                <a:spcPts val="0"/>
              </a:spcBef>
              <a:spcAft>
                <a:spcPts val="0"/>
              </a:spcAft>
              <a:buClr>
                <a:schemeClr val="dk1"/>
              </a:buClr>
              <a:buSzPts val="1100"/>
              <a:buFont typeface="Arial"/>
              <a:buNone/>
            </a:pPr>
            <a:r>
              <a:rPr lang="nl-NL" sz="1200" dirty="0"/>
              <a:t>-Historically the Red Cross Red Crescent Movement has been been focusing most of its climate change action towards disaster risk reduction. </a:t>
            </a:r>
            <a:endParaRPr dirty="0"/>
          </a:p>
          <a:p>
            <a:pPr marL="457200" lvl="0" indent="-228600" algn="l" rtl="0">
              <a:lnSpc>
                <a:spcPct val="100000"/>
              </a:lnSpc>
              <a:spcBef>
                <a:spcPts val="0"/>
              </a:spcBef>
              <a:spcAft>
                <a:spcPts val="0"/>
              </a:spcAft>
              <a:buClr>
                <a:schemeClr val="dk1"/>
              </a:buClr>
              <a:buSzPts val="1100"/>
              <a:buFont typeface="Arial"/>
              <a:buNone/>
            </a:pPr>
            <a:r>
              <a:rPr lang="nl-NL" sz="1200" dirty="0"/>
              <a:t>-Health is one of the four main pillars of its strategy to address the humanitarian impacts of climate change and suport people to adapt and thrive in the face of it (See Graphic on the slide). It aims to systematically integrate climate risk management across all health programmes and anticipate the health-related consequences of climate change and environmental degradation, focusing on people experiencing increased exposure and vulnerability.</a:t>
            </a:r>
            <a:endParaRPr sz="1200" dirty="0"/>
          </a:p>
          <a:p>
            <a:pPr marL="457200" lvl="0" indent="-228600" algn="l" rtl="0">
              <a:lnSpc>
                <a:spcPct val="100000"/>
              </a:lnSpc>
              <a:spcBef>
                <a:spcPts val="0"/>
              </a:spcBef>
              <a:spcAft>
                <a:spcPts val="0"/>
              </a:spcAft>
              <a:buClr>
                <a:schemeClr val="dk1"/>
              </a:buClr>
              <a:buSzPts val="1100"/>
              <a:buFont typeface="Arial"/>
              <a:buNone/>
            </a:pPr>
            <a:r>
              <a:rPr lang="nl-NL" sz="1200" dirty="0"/>
              <a:t>- As </a:t>
            </a:r>
            <a:r>
              <a:rPr lang="nl-NL" sz="1200" dirty="0" err="1"/>
              <a:t>you</a:t>
            </a:r>
            <a:r>
              <a:rPr lang="nl-NL" sz="1200" dirty="0"/>
              <a:t> </a:t>
            </a:r>
            <a:r>
              <a:rPr lang="nl-NL" sz="1200" dirty="0" err="1"/>
              <a:t>can</a:t>
            </a:r>
            <a:r>
              <a:rPr lang="nl-NL" sz="1200" dirty="0"/>
              <a:t> </a:t>
            </a:r>
            <a:r>
              <a:rPr lang="nl-NL" sz="1200" dirty="0" err="1"/>
              <a:t>see</a:t>
            </a:r>
            <a:r>
              <a:rPr lang="nl-NL" sz="1200" dirty="0"/>
              <a:t>, </a:t>
            </a:r>
            <a:r>
              <a:rPr lang="nl-NL" sz="1200" dirty="0" err="1"/>
              <a:t>each</a:t>
            </a:r>
            <a:r>
              <a:rPr lang="nl-NL" sz="1200" dirty="0"/>
              <a:t> </a:t>
            </a:r>
            <a:r>
              <a:rPr lang="nl-NL" sz="1200" dirty="0" err="1"/>
              <a:t>pillar</a:t>
            </a:r>
            <a:r>
              <a:rPr lang="nl-NL" sz="1200" dirty="0"/>
              <a:t> is </a:t>
            </a:r>
            <a:r>
              <a:rPr lang="nl-NL" sz="1200" dirty="0" err="1"/>
              <a:t>supported</a:t>
            </a:r>
            <a:r>
              <a:rPr lang="nl-NL" sz="1200" dirty="0"/>
              <a:t> </a:t>
            </a:r>
            <a:r>
              <a:rPr lang="nl-NL" sz="1200" dirty="0" err="1"/>
              <a:t>by</a:t>
            </a:r>
            <a:r>
              <a:rPr lang="nl-NL" sz="1200" dirty="0"/>
              <a:t> different types of actions: “</a:t>
            </a:r>
            <a:r>
              <a:rPr lang="nl-NL" sz="1200" dirty="0" err="1"/>
              <a:t>increase</a:t>
            </a:r>
            <a:r>
              <a:rPr lang="nl-NL" sz="1200" dirty="0"/>
              <a:t> </a:t>
            </a:r>
            <a:r>
              <a:rPr lang="nl-NL" sz="1200" dirty="0" err="1"/>
              <a:t>understanding</a:t>
            </a:r>
            <a:r>
              <a:rPr lang="nl-NL" sz="1200" dirty="0"/>
              <a:t> of </a:t>
            </a:r>
            <a:r>
              <a:rPr lang="nl-NL" sz="1200" dirty="0" err="1"/>
              <a:t>the</a:t>
            </a:r>
            <a:r>
              <a:rPr lang="nl-NL" sz="1200" dirty="0"/>
              <a:t> </a:t>
            </a:r>
            <a:r>
              <a:rPr lang="nl-NL" sz="1200" dirty="0" err="1"/>
              <a:t>climate</a:t>
            </a:r>
            <a:r>
              <a:rPr lang="nl-NL" sz="1200" dirty="0"/>
              <a:t> crisis </a:t>
            </a:r>
            <a:r>
              <a:rPr lang="nl-NL" sz="1200" dirty="0" err="1"/>
              <a:t>and</a:t>
            </a:r>
            <a:r>
              <a:rPr lang="nl-NL" sz="1200" dirty="0"/>
              <a:t> </a:t>
            </a:r>
            <a:r>
              <a:rPr lang="nl-NL" sz="1200" dirty="0" err="1"/>
              <a:t>mobilize</a:t>
            </a:r>
            <a:r>
              <a:rPr lang="nl-NL" sz="1200" dirty="0"/>
              <a:t> </a:t>
            </a:r>
            <a:r>
              <a:rPr lang="nl-NL" sz="1200" dirty="0" err="1"/>
              <a:t>positive</a:t>
            </a:r>
            <a:r>
              <a:rPr lang="nl-NL" sz="1200" dirty="0"/>
              <a:t> action”, “</a:t>
            </a:r>
            <a:r>
              <a:rPr lang="nl-NL" sz="1200" dirty="0" err="1"/>
              <a:t>influence</a:t>
            </a:r>
            <a:r>
              <a:rPr lang="nl-NL" sz="1200" dirty="0"/>
              <a:t> </a:t>
            </a:r>
            <a:r>
              <a:rPr lang="nl-NL" sz="1200" dirty="0" err="1"/>
              <a:t>investments</a:t>
            </a:r>
            <a:r>
              <a:rPr lang="nl-NL" sz="1200" dirty="0"/>
              <a:t>, </a:t>
            </a:r>
            <a:r>
              <a:rPr lang="nl-NL" sz="1200" dirty="0" err="1"/>
              <a:t>laws</a:t>
            </a:r>
            <a:r>
              <a:rPr lang="nl-NL" sz="1200" dirty="0"/>
              <a:t>, </a:t>
            </a:r>
            <a:r>
              <a:rPr lang="nl-NL" sz="1200" dirty="0" err="1"/>
              <a:t>policies</a:t>
            </a:r>
            <a:r>
              <a:rPr lang="nl-NL" sz="1200" dirty="0"/>
              <a:t>, </a:t>
            </a:r>
            <a:r>
              <a:rPr lang="nl-NL" sz="1200" dirty="0" err="1"/>
              <a:t>plans</a:t>
            </a:r>
            <a:r>
              <a:rPr lang="nl-NL" sz="1200" dirty="0"/>
              <a:t> </a:t>
            </a:r>
            <a:r>
              <a:rPr lang="nl-NL" sz="1200" dirty="0" err="1"/>
              <a:t>and</a:t>
            </a:r>
            <a:r>
              <a:rPr lang="nl-NL" sz="1200" dirty="0"/>
              <a:t> </a:t>
            </a:r>
            <a:r>
              <a:rPr lang="nl-NL" sz="1200" dirty="0" err="1"/>
              <a:t>practices</a:t>
            </a:r>
            <a:r>
              <a:rPr lang="nl-NL" sz="1200" dirty="0"/>
              <a:t>”, “</a:t>
            </a:r>
            <a:r>
              <a:rPr lang="nl-NL" sz="1200" dirty="0" err="1"/>
              <a:t>strengthen</a:t>
            </a:r>
            <a:r>
              <a:rPr lang="nl-NL" sz="1200" dirty="0"/>
              <a:t> </a:t>
            </a:r>
            <a:r>
              <a:rPr lang="nl-NL" sz="1200" dirty="0" err="1"/>
              <a:t>our</a:t>
            </a:r>
            <a:r>
              <a:rPr lang="nl-NL" sz="1200" dirty="0"/>
              <a:t> </a:t>
            </a:r>
            <a:r>
              <a:rPr lang="nl-NL" sz="1200" dirty="0" err="1"/>
              <a:t>preparedness</a:t>
            </a:r>
            <a:r>
              <a:rPr lang="nl-NL" sz="1200" dirty="0"/>
              <a:t> expertise </a:t>
            </a:r>
            <a:r>
              <a:rPr lang="nl-NL" sz="1200" dirty="0" err="1"/>
              <a:t>and</a:t>
            </a:r>
            <a:r>
              <a:rPr lang="nl-NL" sz="1200" dirty="0"/>
              <a:t> </a:t>
            </a:r>
            <a:r>
              <a:rPr lang="nl-NL" sz="1200" dirty="0" err="1"/>
              <a:t>volunteer</a:t>
            </a:r>
            <a:r>
              <a:rPr lang="nl-NL" sz="1200" dirty="0"/>
              <a:t> base </a:t>
            </a:r>
            <a:r>
              <a:rPr lang="nl-NL" sz="1200" dirty="0" err="1"/>
              <a:t>to</a:t>
            </a:r>
            <a:r>
              <a:rPr lang="nl-NL" sz="1200" dirty="0"/>
              <a:t> </a:t>
            </a:r>
            <a:r>
              <a:rPr lang="nl-NL" sz="1200" dirty="0" err="1"/>
              <a:t>reduce</a:t>
            </a:r>
            <a:r>
              <a:rPr lang="nl-NL" sz="1200" dirty="0"/>
              <a:t> </a:t>
            </a:r>
            <a:r>
              <a:rPr lang="nl-NL" sz="1200" dirty="0" err="1"/>
              <a:t>the</a:t>
            </a:r>
            <a:r>
              <a:rPr lang="nl-NL" sz="1200" dirty="0"/>
              <a:t> impacts of </a:t>
            </a:r>
            <a:r>
              <a:rPr lang="nl-NL" sz="1200" dirty="0" err="1"/>
              <a:t>the</a:t>
            </a:r>
            <a:r>
              <a:rPr lang="nl-NL" sz="1200" dirty="0"/>
              <a:t> </a:t>
            </a:r>
            <a:r>
              <a:rPr lang="nl-NL" sz="1200" dirty="0" err="1"/>
              <a:t>climate</a:t>
            </a:r>
            <a:r>
              <a:rPr lang="nl-NL" sz="1200" dirty="0"/>
              <a:t> crisis” </a:t>
            </a:r>
            <a:r>
              <a:rPr lang="nl-NL" sz="1200" dirty="0" err="1"/>
              <a:t>and</a:t>
            </a:r>
            <a:r>
              <a:rPr lang="nl-NL" sz="1200" dirty="0"/>
              <a:t> “</a:t>
            </a:r>
            <a:r>
              <a:rPr lang="nl-NL" sz="1200" dirty="0" err="1"/>
              <a:t>innovate</a:t>
            </a:r>
            <a:r>
              <a:rPr lang="nl-NL" sz="1200" dirty="0"/>
              <a:t>, </a:t>
            </a:r>
            <a:r>
              <a:rPr lang="nl-NL" sz="1200" dirty="0" err="1"/>
              <a:t>develop</a:t>
            </a:r>
            <a:r>
              <a:rPr lang="nl-NL" sz="1200" dirty="0"/>
              <a:t> </a:t>
            </a:r>
            <a:r>
              <a:rPr lang="nl-NL" sz="1200" dirty="0" err="1"/>
              <a:t>and</a:t>
            </a:r>
            <a:r>
              <a:rPr lang="nl-NL" sz="1200" dirty="0"/>
              <a:t> </a:t>
            </a:r>
            <a:r>
              <a:rPr lang="nl-NL" sz="1200" dirty="0" err="1"/>
              <a:t>enhance</a:t>
            </a:r>
            <a:r>
              <a:rPr lang="nl-NL" sz="1200" dirty="0"/>
              <a:t> tools &amp; approaches”.</a:t>
            </a:r>
            <a:endParaRPr sz="1200" dirty="0"/>
          </a:p>
          <a:p>
            <a:pPr marL="457200" lvl="0" indent="-228600" algn="l" rtl="0">
              <a:lnSpc>
                <a:spcPct val="100000"/>
              </a:lnSpc>
              <a:spcBef>
                <a:spcPts val="0"/>
              </a:spcBef>
              <a:spcAft>
                <a:spcPts val="0"/>
              </a:spcAft>
              <a:buClr>
                <a:schemeClr val="dk1"/>
              </a:buClr>
              <a:buSzPts val="1100"/>
              <a:buFont typeface="Arial"/>
              <a:buNone/>
            </a:pPr>
            <a:r>
              <a:rPr lang="nl-NL" sz="1200" dirty="0"/>
              <a:t>- The “Green response” component should also be considered in all the Red Cross / Red Crescent Movement to reduce own carbon footprint and leadingby example.</a:t>
            </a:r>
            <a:endParaRPr sz="1200" dirty="0"/>
          </a:p>
          <a:p>
            <a:pPr marL="457200" lvl="0" indent="-228600" algn="l" rtl="0">
              <a:lnSpc>
                <a:spcPct val="100000"/>
              </a:lnSpc>
              <a:spcBef>
                <a:spcPts val="0"/>
              </a:spcBef>
              <a:spcAft>
                <a:spcPts val="0"/>
              </a:spcAft>
              <a:buSzPts val="1100"/>
              <a:buNone/>
            </a:pPr>
            <a:endParaRPr sz="1200" dirty="0"/>
          </a:p>
          <a:p>
            <a:pPr marL="228600" lvl="0" indent="0" algn="l" rtl="0">
              <a:lnSpc>
                <a:spcPct val="100000"/>
              </a:lnSpc>
              <a:spcBef>
                <a:spcPts val="0"/>
              </a:spcBef>
              <a:spcAft>
                <a:spcPts val="0"/>
              </a:spcAft>
              <a:buClr>
                <a:schemeClr val="dk1"/>
              </a:buClr>
              <a:buSzPts val="1100"/>
              <a:buFont typeface="Arial"/>
              <a:buNone/>
            </a:pPr>
            <a:r>
              <a:rPr lang="nl-NL" sz="1200" dirty="0">
                <a:solidFill>
                  <a:schemeClr val="dk1"/>
                </a:solidFill>
              </a:rPr>
              <a:t>Additional information for the facilitator:</a:t>
            </a:r>
            <a:endParaRPr sz="1200" dirty="0"/>
          </a:p>
          <a:p>
            <a:pPr marL="457200" lvl="0" indent="-228600" algn="l" rtl="0">
              <a:lnSpc>
                <a:spcPct val="100000"/>
              </a:lnSpc>
              <a:spcBef>
                <a:spcPts val="0"/>
              </a:spcBef>
              <a:spcAft>
                <a:spcPts val="0"/>
              </a:spcAft>
              <a:buClr>
                <a:schemeClr val="dk1"/>
              </a:buClr>
              <a:buSzPts val="1100"/>
              <a:buFont typeface="Arial"/>
              <a:buNone/>
            </a:pPr>
            <a:r>
              <a:rPr lang="nl-NL" sz="1200" dirty="0"/>
              <a:t>- Documents mentioned above (Ambitions and Framework 2030) build on the IFRC Framework for Climate Action towards 2020 that was designed to support both IFRC and National Society planning processes and dialogue with partners and governments for advocacy work.</a:t>
            </a:r>
            <a:endParaRPr sz="1200" dirty="0"/>
          </a:p>
          <a:p>
            <a:pPr marL="457200" lvl="0" indent="-228600" algn="l" rtl="0">
              <a:lnSpc>
                <a:spcPct val="100000"/>
              </a:lnSpc>
              <a:spcBef>
                <a:spcPts val="0"/>
              </a:spcBef>
              <a:spcAft>
                <a:spcPts val="0"/>
              </a:spcAft>
              <a:buClr>
                <a:schemeClr val="dk1"/>
              </a:buClr>
              <a:buSzPts val="1100"/>
              <a:buFont typeface="Arial"/>
              <a:buNone/>
            </a:pPr>
            <a:endParaRPr sz="1200" dirty="0"/>
          </a:p>
          <a:p>
            <a:pPr marL="457200" lvl="0" indent="-228600" algn="l" rtl="0">
              <a:lnSpc>
                <a:spcPct val="100000"/>
              </a:lnSpc>
              <a:spcBef>
                <a:spcPts val="0"/>
              </a:spcBef>
              <a:spcAft>
                <a:spcPts val="0"/>
              </a:spcAft>
              <a:buSzPts val="1400"/>
              <a:buNone/>
            </a:pPr>
            <a:endParaRPr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9eee5eda34_0_39: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1" name="Google Shape;91;g9eee5eda34_0_39:notes"/>
          <p:cNvSpPr txBox="1">
            <a:spLocks noGrp="1"/>
          </p:cNvSpPr>
          <p:nvPr>
            <p:ph type="body" idx="1"/>
          </p:nvPr>
        </p:nvSpPr>
        <p:spPr>
          <a:xfrm>
            <a:off x="987268" y="15120713"/>
            <a:ext cx="7898100" cy="14324700"/>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92" name="Google Shape;92;g9eee5eda34_0_39:notes"/>
          <p:cNvSpPr txBox="1">
            <a:spLocks noGrp="1"/>
          </p:cNvSpPr>
          <p:nvPr>
            <p:ph type="sldNum" idx="12"/>
          </p:nvPr>
        </p:nvSpPr>
        <p:spPr>
          <a:xfrm>
            <a:off x="5592223" y="30235894"/>
            <a:ext cx="4278000" cy="1591500"/>
          </a:xfrm>
          <a:prstGeom prst="rect">
            <a:avLst/>
          </a:prstGeom>
          <a:noFill/>
          <a:ln>
            <a:noFill/>
          </a:ln>
        </p:spPr>
        <p:txBody>
          <a:bodyPr spcFirstLastPara="1" wrap="square" lIns="172975" tIns="86450" rIns="172975" bIns="86450" anchor="b" anchorCtr="0">
            <a:noAutofit/>
          </a:bodyPr>
          <a:lstStyle/>
          <a:p>
            <a:pPr marL="0" marR="0" lvl="0" indent="0" algn="r" rtl="0">
              <a:lnSpc>
                <a:spcPct val="100000"/>
              </a:lnSpc>
              <a:spcBef>
                <a:spcPts val="0"/>
              </a:spcBef>
              <a:spcAft>
                <a:spcPts val="0"/>
              </a:spcAft>
              <a:buSzPts val="2300"/>
              <a:buNone/>
            </a:pPr>
            <a:fld id="{00000000-1234-1234-1234-123412341234}" type="slidenum">
              <a:rPr lang="nl-NL" sz="23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53da034913_0_73: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 name="Google Shape;99;g53da034913_0_73:notes"/>
          <p:cNvSpPr txBox="1">
            <a:spLocks noGrp="1"/>
          </p:cNvSpPr>
          <p:nvPr>
            <p:ph type="body" idx="1"/>
          </p:nvPr>
        </p:nvSpPr>
        <p:spPr>
          <a:xfrm>
            <a:off x="987267" y="15120681"/>
            <a:ext cx="7898100" cy="14325000"/>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SzPts val="1400"/>
              <a:buNone/>
            </a:pPr>
            <a:r>
              <a:rPr lang="nl-NL"/>
              <a:t>Question: What do you think are the main risks to and the health impacts of climate change? </a:t>
            </a:r>
            <a:endParaRPr/>
          </a:p>
          <a:p>
            <a:pPr marL="457200" marR="0" lvl="0" indent="-228600" algn="l" rtl="0">
              <a:lnSpc>
                <a:spcPct val="100000"/>
              </a:lnSpc>
              <a:spcBef>
                <a:spcPts val="0"/>
              </a:spcBef>
              <a:spcAft>
                <a:spcPts val="0"/>
              </a:spcAft>
              <a:buSzPts val="1400"/>
              <a:buNone/>
            </a:pPr>
            <a:endParaRPr/>
          </a:p>
        </p:txBody>
      </p:sp>
      <p:sp>
        <p:nvSpPr>
          <p:cNvPr id="100" name="Google Shape;100;g53da034913_0_73:notes"/>
          <p:cNvSpPr txBox="1">
            <a:spLocks noGrp="1"/>
          </p:cNvSpPr>
          <p:nvPr>
            <p:ph type="sldNum" idx="12"/>
          </p:nvPr>
        </p:nvSpPr>
        <p:spPr>
          <a:xfrm>
            <a:off x="5592223" y="30235834"/>
            <a:ext cx="4278300" cy="1591800"/>
          </a:xfrm>
          <a:prstGeom prst="rect">
            <a:avLst/>
          </a:prstGeom>
          <a:noFill/>
          <a:ln>
            <a:noFill/>
          </a:ln>
        </p:spPr>
        <p:txBody>
          <a:bodyPr spcFirstLastPara="1" wrap="square" lIns="172975" tIns="86450" rIns="172975" bIns="86450" anchor="b" anchorCtr="0">
            <a:noAutofit/>
          </a:bodyPr>
          <a:lstStyle/>
          <a:p>
            <a:pPr marL="0" lvl="0" indent="0" algn="l" rtl="0">
              <a:lnSpc>
                <a:spcPct val="100000"/>
              </a:lnSpc>
              <a:spcBef>
                <a:spcPts val="0"/>
              </a:spcBef>
              <a:spcAft>
                <a:spcPts val="0"/>
              </a:spcAft>
              <a:buSzPts val="1400"/>
              <a:buNone/>
            </a:pPr>
            <a:fld id="{00000000-1234-1234-1234-123412341234}" type="slidenum">
              <a:rPr lang="nl-NL" sz="1400" b="0" i="0" u="none" strike="noStrike" cap="none">
                <a:solidFill>
                  <a:schemeClr val="dk1"/>
                </a:solidFill>
                <a:latin typeface="Arial"/>
                <a:ea typeface="Arial"/>
                <a:cs typeface="Arial"/>
                <a:sym typeface="Arial"/>
              </a:rPr>
              <a:t>8</a:t>
            </a:fld>
            <a:endParaRPr sz="14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9:notes"/>
          <p:cNvSpPr>
            <a:spLocks noGrp="1" noRot="1" noChangeAspect="1"/>
          </p:cNvSpPr>
          <p:nvPr>
            <p:ph type="sldImg" idx="2"/>
          </p:nvPr>
        </p:nvSpPr>
        <p:spPr>
          <a:xfrm>
            <a:off x="-5673725" y="2387600"/>
            <a:ext cx="21221700" cy="1193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7" name="Google Shape;107;p9:notes"/>
          <p:cNvSpPr txBox="1">
            <a:spLocks noGrp="1"/>
          </p:cNvSpPr>
          <p:nvPr>
            <p:ph type="body" idx="1"/>
          </p:nvPr>
        </p:nvSpPr>
        <p:spPr>
          <a:xfrm>
            <a:off x="987267" y="15120681"/>
            <a:ext cx="7898130" cy="14324857"/>
          </a:xfrm>
          <a:prstGeom prst="rect">
            <a:avLst/>
          </a:prstGeom>
          <a:noFill/>
          <a:ln>
            <a:noFill/>
          </a:ln>
        </p:spPr>
        <p:txBody>
          <a:bodyPr spcFirstLastPara="1" wrap="square" lIns="172975" tIns="86450" rIns="172975" bIns="8645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nl-NL" sz="1800" b="1" dirty="0"/>
              <a:t>Let’s start with a general overview – note it is an animated slide, so view in presentaion mode to see the entire picture.</a:t>
            </a:r>
            <a:endParaRPr dirty="0"/>
          </a:p>
          <a:p>
            <a:pPr marL="457200" marR="0" lvl="0" indent="-228600" algn="l" rtl="0">
              <a:lnSpc>
                <a:spcPct val="100000"/>
              </a:lnSpc>
              <a:spcBef>
                <a:spcPts val="0"/>
              </a:spcBef>
              <a:spcAft>
                <a:spcPts val="0"/>
              </a:spcAft>
              <a:buClr>
                <a:srgbClr val="000000"/>
              </a:buClr>
              <a:buSzPts val="1400"/>
              <a:buFont typeface="Arial"/>
              <a:buNone/>
            </a:pPr>
            <a:endParaRPr sz="1800" b="1" dirty="0"/>
          </a:p>
          <a:p>
            <a:pPr marL="457200" marR="0" lvl="0" indent="-228600" algn="l" rtl="0">
              <a:lnSpc>
                <a:spcPct val="100000"/>
              </a:lnSpc>
              <a:spcBef>
                <a:spcPts val="0"/>
              </a:spcBef>
              <a:spcAft>
                <a:spcPts val="0"/>
              </a:spcAft>
              <a:buClr>
                <a:srgbClr val="000000"/>
              </a:buClr>
              <a:buSzPts val="1400"/>
              <a:buFont typeface="Arial"/>
              <a:buNone/>
            </a:pPr>
            <a:r>
              <a:rPr lang="nl-NL" sz="1800" b="1" dirty="0"/>
              <a:t>Climate change is a very complex phenomenon that has direct and indirect impacts on the environment and on health.</a:t>
            </a:r>
            <a:endParaRPr dirty="0"/>
          </a:p>
          <a:p>
            <a:pPr marL="457200" marR="0" lvl="0" indent="-228600" algn="l" rtl="0">
              <a:lnSpc>
                <a:spcPct val="100000"/>
              </a:lnSpc>
              <a:spcBef>
                <a:spcPts val="0"/>
              </a:spcBef>
              <a:spcAft>
                <a:spcPts val="0"/>
              </a:spcAft>
              <a:buClr>
                <a:srgbClr val="000000"/>
              </a:buClr>
              <a:buSzPts val="1400"/>
              <a:buFont typeface="Arial"/>
              <a:buNone/>
            </a:pPr>
            <a:r>
              <a:rPr lang="nl-NL" sz="1800" dirty="0"/>
              <a:t>Direct health impacts include heatwaves, storms, floods, drought… They can have direct consequences such as death, injuries, heat stress, etc.</a:t>
            </a:r>
            <a:endParaRPr dirty="0"/>
          </a:p>
          <a:p>
            <a:pPr marL="457200" marR="0" lvl="0" indent="-228600" algn="l" rtl="0">
              <a:lnSpc>
                <a:spcPct val="100000"/>
              </a:lnSpc>
              <a:spcBef>
                <a:spcPts val="0"/>
              </a:spcBef>
              <a:spcAft>
                <a:spcPts val="0"/>
              </a:spcAft>
              <a:buClr>
                <a:srgbClr val="000000"/>
              </a:buClr>
              <a:buSzPts val="1400"/>
              <a:buFont typeface="Arial"/>
              <a:buNone/>
            </a:pPr>
            <a:r>
              <a:rPr lang="nl-NL" sz="1800" dirty="0"/>
              <a:t>Indirect effects include water scarcity, food contamination, air pollution, ecological change… They can have indirect health consequences such as malnutrition, infectious diseases, heart and lung diseases, mental health disorders.</a:t>
            </a:r>
            <a:endParaRPr dirty="0"/>
          </a:p>
          <a:p>
            <a:pPr marL="457200" marR="0" lvl="0" indent="-228600" algn="l" rtl="0">
              <a:lnSpc>
                <a:spcPct val="100000"/>
              </a:lnSpc>
              <a:spcBef>
                <a:spcPts val="0"/>
              </a:spcBef>
              <a:spcAft>
                <a:spcPts val="0"/>
              </a:spcAft>
              <a:buClr>
                <a:srgbClr val="000000"/>
              </a:buClr>
              <a:buSzPts val="1400"/>
              <a:buFont typeface="Arial"/>
              <a:buNone/>
            </a:pPr>
            <a:endParaRPr sz="1800" dirty="0"/>
          </a:p>
        </p:txBody>
      </p:sp>
      <p:sp>
        <p:nvSpPr>
          <p:cNvPr id="108" name="Google Shape;108;p9:notes"/>
          <p:cNvSpPr txBox="1">
            <a:spLocks noGrp="1"/>
          </p:cNvSpPr>
          <p:nvPr>
            <p:ph type="sldNum" idx="12"/>
          </p:nvPr>
        </p:nvSpPr>
        <p:spPr>
          <a:xfrm>
            <a:off x="5592223" y="30235834"/>
            <a:ext cx="4278154" cy="1591651"/>
          </a:xfrm>
          <a:prstGeom prst="rect">
            <a:avLst/>
          </a:prstGeom>
          <a:noFill/>
          <a:ln>
            <a:noFill/>
          </a:ln>
        </p:spPr>
        <p:txBody>
          <a:bodyPr spcFirstLastPara="1" wrap="square" lIns="172975" tIns="86450" rIns="172975" bIns="86450" anchor="b" anchorCtr="0">
            <a:noAutofit/>
          </a:bodyPr>
          <a:lstStyle/>
          <a:p>
            <a:pPr marL="0" marR="0" lvl="0" indent="0" algn="r" rtl="0">
              <a:lnSpc>
                <a:spcPct val="100000"/>
              </a:lnSpc>
              <a:spcBef>
                <a:spcPts val="0"/>
              </a:spcBef>
              <a:spcAft>
                <a:spcPts val="0"/>
              </a:spcAft>
              <a:buSzPts val="2300"/>
              <a:buNone/>
            </a:pPr>
            <a:fld id="{00000000-1234-1234-1234-123412341234}" type="slidenum">
              <a:rPr lang="nl-NL" sz="23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eg" type="blank">
  <p:cSld name="BLANK">
    <p:bg>
      <p:bgPr>
        <a:solidFill>
          <a:schemeClr val="lt1"/>
        </a:solidFill>
        <a:effectLst/>
      </p:bgPr>
    </p:bg>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angepaste indeling">
  <p:cSld name="Aangepaste indeling">
    <p:spTree>
      <p:nvGrpSpPr>
        <p:cNvPr id="1" name="Shape 1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chemeClr val="lt1"/>
        </a:solidFill>
        <a:effectLst/>
      </p:bgPr>
    </p:bg>
    <p:spTree>
      <p:nvGrpSpPr>
        <p:cNvPr id="1" name="Shape 1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lt1"/>
        </a:solidFill>
        <a:effectLst/>
      </p:bgPr>
    </p:bg>
    <p:spTree>
      <p:nvGrpSpPr>
        <p:cNvPr id="1" name="Shape 1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en object">
  <p:cSld name="Titel en object">
    <p:bg>
      <p:bgPr>
        <a:solidFill>
          <a:schemeClr val="lt1"/>
        </a:solidFill>
        <a:effectLst/>
      </p:bgPr>
    </p:bg>
    <p:spTree>
      <p:nvGrpSpPr>
        <p:cNvPr id="1" name="Shape 1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1" name="Google Shape;11;p39"/>
          <p:cNvSpPr txBox="1"/>
          <p:nvPr/>
        </p:nvSpPr>
        <p:spPr>
          <a:xfrm>
            <a:off x="8732610" y="6604999"/>
            <a:ext cx="2975483" cy="231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dk1"/>
                </a:solidFill>
                <a:latin typeface="Calibri"/>
                <a:ea typeface="Calibri"/>
                <a:cs typeface="Calibri"/>
                <a:sym typeface="Calibri"/>
              </a:rPr>
              <a:t>Climate Training Kit. Module 2d: Health and climate</a:t>
            </a:r>
            <a:endParaRPr sz="1400" b="0" i="0" u="none" strike="noStrike" cap="none">
              <a:solidFill>
                <a:srgbClr val="000000"/>
              </a:solidFill>
              <a:latin typeface="Arial"/>
              <a:ea typeface="Arial"/>
              <a:cs typeface="Arial"/>
              <a:sym typeface="Arial"/>
            </a:endParaRPr>
          </a:p>
        </p:txBody>
      </p:sp>
      <p:pic>
        <p:nvPicPr>
          <p:cNvPr id="12" name="Google Shape;12;p39" descr="cc_koffer.ai"/>
          <p:cNvPicPr preferRelativeResize="0">
            <a:picLocks noChangeAspect="1"/>
          </p:cNvPicPr>
          <p:nvPr/>
        </p:nvPicPr>
        <p:blipFill rotWithShape="1">
          <a:blip r:embed="rId7" cstate="print">
            <a:alphaModFix/>
            <a:extLst>
              <a:ext uri="{28A0092B-C50C-407E-A947-70E740481C1C}">
                <a14:useLocalDpi xmlns:a14="http://schemas.microsoft.com/office/drawing/2010/main"/>
              </a:ext>
            </a:extLst>
          </a:blip>
          <a:srcRect/>
          <a:stretch/>
        </p:blipFill>
        <p:spPr>
          <a:xfrm>
            <a:off x="11774196" y="6535122"/>
            <a:ext cx="320362" cy="252000"/>
          </a:xfrm>
          <a:prstGeom prst="rect">
            <a:avLst/>
          </a:prstGeom>
          <a:noFill/>
          <a:ln>
            <a:noFill/>
          </a:ln>
        </p:spPr>
      </p:pic>
      <p:grpSp>
        <p:nvGrpSpPr>
          <p:cNvPr id="7" name="Group 6">
            <a:extLst>
              <a:ext uri="{FF2B5EF4-FFF2-40B4-BE49-F238E27FC236}">
                <a16:creationId xmlns:a16="http://schemas.microsoft.com/office/drawing/2014/main" id="{FFD2EFD0-69DD-4777-8C25-5DA819D5356D}"/>
              </a:ext>
            </a:extLst>
          </p:cNvPr>
          <p:cNvGrpSpPr>
            <a:grpSpLocks noChangeAspect="1"/>
          </p:cNvGrpSpPr>
          <p:nvPr userDrawn="1"/>
        </p:nvGrpSpPr>
        <p:grpSpPr>
          <a:xfrm>
            <a:off x="0" y="6624000"/>
            <a:ext cx="1742562" cy="234000"/>
            <a:chOff x="2078226" y="4478558"/>
            <a:chExt cx="9083625" cy="1219795"/>
          </a:xfrm>
        </p:grpSpPr>
        <p:pic>
          <p:nvPicPr>
            <p:cNvPr id="8" name="Google Shape;12;p51">
              <a:extLst>
                <a:ext uri="{FF2B5EF4-FFF2-40B4-BE49-F238E27FC236}">
                  <a16:creationId xmlns:a16="http://schemas.microsoft.com/office/drawing/2014/main" id="{9C18A57C-E3F9-4CAB-919A-D7A782998E1F}"/>
                </a:ext>
              </a:extLst>
            </p:cNvPr>
            <p:cNvPicPr preferRelativeResize="0">
              <a:picLocks noChangeAspect="1"/>
            </p:cNvPicPr>
            <p:nvPr userDrawn="1"/>
          </p:nvPicPr>
          <p:blipFill rotWithShape="1">
            <a:blip r:embed="rId8" cstate="hqprint">
              <a:alphaModFix/>
              <a:extLst>
                <a:ext uri="{28A0092B-C50C-407E-A947-70E740481C1C}">
                  <a14:useLocalDpi xmlns:a14="http://schemas.microsoft.com/office/drawing/2010/main"/>
                </a:ext>
              </a:extLst>
            </a:blip>
            <a:srcRect/>
            <a:stretch/>
          </p:blipFill>
          <p:spPr>
            <a:xfrm>
              <a:off x="2078226" y="4478558"/>
              <a:ext cx="4745432" cy="1219795"/>
            </a:xfrm>
            <a:prstGeom prst="rect">
              <a:avLst/>
            </a:prstGeom>
            <a:noFill/>
            <a:ln>
              <a:noFill/>
            </a:ln>
          </p:spPr>
        </p:pic>
        <p:pic>
          <p:nvPicPr>
            <p:cNvPr id="9" name="Picture 8">
              <a:extLst>
                <a:ext uri="{FF2B5EF4-FFF2-40B4-BE49-F238E27FC236}">
                  <a16:creationId xmlns:a16="http://schemas.microsoft.com/office/drawing/2014/main" id="{6B1A81ED-0694-45AC-9F34-26ABBEF25918}"/>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6786190" y="4478558"/>
              <a:ext cx="4375661" cy="1219795"/>
            </a:xfrm>
            <a:prstGeom prst="rect">
              <a:avLst/>
            </a:prstGeom>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0.jpg"/></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jp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
        <p:cNvGrpSpPr/>
        <p:nvPr/>
      </p:nvGrpSpPr>
      <p:grpSpPr>
        <a:xfrm>
          <a:off x="0" y="0"/>
          <a:ext cx="0" cy="0"/>
          <a:chOff x="0" y="0"/>
          <a:chExt cx="0" cy="0"/>
        </a:xfrm>
      </p:grpSpPr>
      <p:sp>
        <p:nvSpPr>
          <p:cNvPr id="25" name="Google Shape;25;p1"/>
          <p:cNvSpPr/>
          <p:nvPr/>
        </p:nvSpPr>
        <p:spPr>
          <a:xfrm>
            <a:off x="771463" y="1004126"/>
            <a:ext cx="4924488" cy="1314206"/>
          </a:xfrm>
          <a:prstGeom prst="rect">
            <a:avLst/>
          </a:prstGeom>
          <a:noFill/>
          <a:ln>
            <a:noFill/>
          </a:ln>
        </p:spPr>
        <p:txBody>
          <a:bodyPr spcFirstLastPara="1" wrap="square" lIns="82275" tIns="41125" rIns="82275" bIns="411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nl-NL" sz="4000" b="1" i="0" u="none" strike="noStrike" cap="none" dirty="0">
                <a:solidFill>
                  <a:srgbClr val="000000"/>
                </a:solidFill>
                <a:latin typeface="+mn-lt"/>
                <a:ea typeface="Calibri"/>
                <a:cs typeface="Calibri"/>
                <a:sym typeface="Calibri"/>
              </a:rPr>
              <a:t>Climate change </a:t>
            </a:r>
            <a:endParaRPr sz="4000" b="0" i="0" u="none" strike="noStrike" cap="none" dirty="0">
              <a:solidFill>
                <a:srgbClr val="000000"/>
              </a:solidFill>
              <a:latin typeface="+mn-lt"/>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nl-NL" sz="4000" b="1" i="0" u="none" strike="noStrike" cap="none" dirty="0">
                <a:solidFill>
                  <a:srgbClr val="000000"/>
                </a:solidFill>
                <a:latin typeface="+mn-lt"/>
                <a:ea typeface="Calibri"/>
                <a:cs typeface="Calibri"/>
                <a:sym typeface="Calibri"/>
              </a:rPr>
              <a:t>and health</a:t>
            </a:r>
            <a:endParaRPr sz="4000" b="0" i="0" u="none" strike="noStrike" cap="none" dirty="0">
              <a:solidFill>
                <a:srgbClr val="000000"/>
              </a:solidFill>
              <a:latin typeface="+mn-lt"/>
              <a:ea typeface="Arial"/>
              <a:cs typeface="Arial"/>
              <a:sym typeface="Arial"/>
            </a:endParaRPr>
          </a:p>
        </p:txBody>
      </p:sp>
      <p:pic>
        <p:nvPicPr>
          <p:cNvPr id="26" name="Google Shape;26;p1"/>
          <p:cNvPicPr preferRelativeResize="0"/>
          <p:nvPr/>
        </p:nvPicPr>
        <p:blipFill rotWithShape="1">
          <a:blip r:embed="rId3">
            <a:alphaModFix/>
          </a:blip>
          <a:srcRect/>
          <a:stretch/>
        </p:blipFill>
        <p:spPr>
          <a:xfrm>
            <a:off x="727074" y="2371259"/>
            <a:ext cx="2252134" cy="1000591"/>
          </a:xfrm>
          <a:prstGeom prst="rect">
            <a:avLst/>
          </a:prstGeom>
          <a:noFill/>
          <a:ln>
            <a:noFill/>
          </a:ln>
        </p:spPr>
      </p:pic>
      <p:sp>
        <p:nvSpPr>
          <p:cNvPr id="27" name="Google Shape;27;p1"/>
          <p:cNvSpPr/>
          <p:nvPr/>
        </p:nvSpPr>
        <p:spPr>
          <a:xfrm>
            <a:off x="6430615" y="6613522"/>
            <a:ext cx="1652588" cy="2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r>
              <a:rPr lang="nl-NL" sz="800" b="0" i="0" u="none" strike="noStrike" cap="none">
                <a:solidFill>
                  <a:schemeClr val="lt1"/>
                </a:solidFill>
                <a:latin typeface="Arial"/>
                <a:ea typeface="Arial"/>
                <a:cs typeface="Arial"/>
                <a:sym typeface="Arial"/>
              </a:rPr>
              <a:t>Pixabay</a:t>
            </a:r>
            <a:endParaRPr sz="800" b="0" i="0" u="none" strike="noStrike" cap="none">
              <a:solidFill>
                <a:schemeClr val="lt1"/>
              </a:solidFill>
              <a:latin typeface="Arial"/>
              <a:ea typeface="Arial"/>
              <a:cs typeface="Arial"/>
              <a:sym typeface="Arial"/>
            </a:endParaRPr>
          </a:p>
        </p:txBody>
      </p:sp>
      <p:pic>
        <p:nvPicPr>
          <p:cNvPr id="28" name="Google Shape;28;p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640500" y="14288"/>
            <a:ext cx="6551501" cy="68294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4"/>
        <p:cNvGrpSpPr/>
        <p:nvPr/>
      </p:nvGrpSpPr>
      <p:grpSpPr>
        <a:xfrm>
          <a:off x="0" y="0"/>
          <a:ext cx="0" cy="0"/>
          <a:chOff x="0" y="0"/>
          <a:chExt cx="0" cy="0"/>
        </a:xfrm>
      </p:grpSpPr>
      <p:pic>
        <p:nvPicPr>
          <p:cNvPr id="125" name="Google Shape;125;p7"/>
          <p:cNvPicPr preferRelativeResize="0"/>
          <p:nvPr/>
        </p:nvPicPr>
        <p:blipFill rotWithShape="1">
          <a:blip r:embed="rId3">
            <a:alphaModFix/>
          </a:blip>
          <a:srcRect/>
          <a:stretch/>
        </p:blipFill>
        <p:spPr>
          <a:xfrm>
            <a:off x="9834" y="9207"/>
            <a:ext cx="7068042" cy="2818877"/>
          </a:xfrm>
          <a:custGeom>
            <a:avLst/>
            <a:gdLst/>
            <a:ahLst/>
            <a:cxnLst/>
            <a:rect l="l" t="t" r="r" b="b"/>
            <a:pathLst>
              <a:path w="7215401" h="2969304" extrusionOk="0">
                <a:moveTo>
                  <a:pt x="0" y="0"/>
                </a:moveTo>
                <a:lnTo>
                  <a:pt x="677334" y="0"/>
                </a:lnTo>
                <a:lnTo>
                  <a:pt x="1168036" y="0"/>
                </a:lnTo>
                <a:lnTo>
                  <a:pt x="1205499" y="0"/>
                </a:lnTo>
                <a:lnTo>
                  <a:pt x="1647632" y="0"/>
                </a:lnTo>
                <a:lnTo>
                  <a:pt x="7215401" y="0"/>
                </a:lnTo>
                <a:lnTo>
                  <a:pt x="5840224" y="2969304"/>
                </a:lnTo>
                <a:lnTo>
                  <a:pt x="0" y="2969304"/>
                </a:lnTo>
                <a:close/>
              </a:path>
            </a:pathLst>
          </a:custGeom>
          <a:noFill/>
          <a:ln>
            <a:noFill/>
          </a:ln>
        </p:spPr>
      </p:pic>
      <p:pic>
        <p:nvPicPr>
          <p:cNvPr id="126" name="Google Shape;126;p7"/>
          <p:cNvPicPr preferRelativeResize="0"/>
          <p:nvPr/>
        </p:nvPicPr>
        <p:blipFill rotWithShape="1">
          <a:blip r:embed="rId4">
            <a:alphaModFix/>
          </a:blip>
          <a:srcRect/>
          <a:stretch/>
        </p:blipFill>
        <p:spPr>
          <a:xfrm>
            <a:off x="5697809" y="9207"/>
            <a:ext cx="6487647" cy="3535067"/>
          </a:xfrm>
          <a:custGeom>
            <a:avLst/>
            <a:gdLst/>
            <a:ahLst/>
            <a:cxnLst/>
            <a:rect l="l" t="t" r="r" b="b"/>
            <a:pathLst>
              <a:path w="6569769" h="3750734" extrusionOk="0">
                <a:moveTo>
                  <a:pt x="1738471" y="0"/>
                </a:moveTo>
                <a:lnTo>
                  <a:pt x="6569769" y="0"/>
                </a:lnTo>
                <a:lnTo>
                  <a:pt x="6569769" y="3750734"/>
                </a:lnTo>
                <a:lnTo>
                  <a:pt x="0" y="3750734"/>
                </a:lnTo>
                <a:close/>
              </a:path>
            </a:pathLst>
          </a:custGeom>
          <a:noFill/>
          <a:ln>
            <a:noFill/>
          </a:ln>
        </p:spPr>
      </p:pic>
      <p:pic>
        <p:nvPicPr>
          <p:cNvPr id="128" name="Google Shape;128;p7"/>
          <p:cNvPicPr preferRelativeResize="0"/>
          <p:nvPr/>
        </p:nvPicPr>
        <p:blipFill rotWithShape="1">
          <a:blip r:embed="rId5">
            <a:alphaModFix/>
          </a:blip>
          <a:srcRect/>
          <a:stretch/>
        </p:blipFill>
        <p:spPr>
          <a:xfrm>
            <a:off x="10099" y="2959583"/>
            <a:ext cx="6111496" cy="3511019"/>
          </a:xfrm>
          <a:custGeom>
            <a:avLst/>
            <a:gdLst/>
            <a:ahLst/>
            <a:cxnLst/>
            <a:rect l="l" t="t" r="r" b="b"/>
            <a:pathLst>
              <a:path w="6209553" h="3751536" extrusionOk="0">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ln>
            <a:noFill/>
          </a:ln>
        </p:spPr>
      </p:pic>
      <p:sp>
        <p:nvSpPr>
          <p:cNvPr id="129" name="Google Shape;129;p7"/>
          <p:cNvSpPr/>
          <p:nvPr/>
        </p:nvSpPr>
        <p:spPr>
          <a:xfrm>
            <a:off x="0" y="6255202"/>
            <a:ext cx="16527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
              <a:buFont typeface="Arial"/>
              <a:buNone/>
            </a:pPr>
            <a:r>
              <a:rPr lang="nl-NL" sz="800" b="0" i="0" u="none" strike="noStrike" cap="none" dirty="0">
                <a:solidFill>
                  <a:srgbClr val="FFFFFF"/>
                </a:solidFill>
                <a:latin typeface="Calibri" panose="020F0502020204030204" pitchFamily="34" charset="0"/>
                <a:cs typeface="Calibri" panose="020F0502020204030204" pitchFamily="34" charset="0"/>
                <a:sym typeface="Arial"/>
              </a:rPr>
              <a:t>Photo: M. Godinez/PRC</a:t>
            </a:r>
            <a:endParaRPr sz="800" b="0" i="0" u="none" strike="noStrike" cap="none" dirty="0">
              <a:solidFill>
                <a:srgbClr val="FFFFFF"/>
              </a:solidFill>
              <a:latin typeface="Calibri" panose="020F0502020204030204" pitchFamily="34" charset="0"/>
              <a:cs typeface="Calibri" panose="020F0502020204030204" pitchFamily="34" charset="0"/>
              <a:sym typeface="Arial"/>
            </a:endParaRPr>
          </a:p>
        </p:txBody>
      </p:sp>
      <p:sp>
        <p:nvSpPr>
          <p:cNvPr id="131" name="Google Shape;131;p7"/>
          <p:cNvSpPr txBox="1"/>
          <p:nvPr/>
        </p:nvSpPr>
        <p:spPr>
          <a:xfrm>
            <a:off x="5697809" y="3362542"/>
            <a:ext cx="7023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Calibri"/>
                <a:ea typeface="Calibri"/>
                <a:cs typeface="Calibri"/>
                <a:sym typeface="Calibri"/>
              </a:rPr>
              <a:t>Photo: USAF</a:t>
            </a:r>
            <a:endParaRPr sz="800" b="0" i="0" u="none" strike="noStrike" cap="none" dirty="0">
              <a:solidFill>
                <a:schemeClr val="lt1"/>
              </a:solidFill>
              <a:latin typeface="Calibri"/>
              <a:ea typeface="Calibri"/>
              <a:cs typeface="Calibri"/>
              <a:sym typeface="Calibri"/>
            </a:endParaRPr>
          </a:p>
        </p:txBody>
      </p:sp>
      <p:sp>
        <p:nvSpPr>
          <p:cNvPr id="132" name="Google Shape;132;p7"/>
          <p:cNvSpPr txBox="1"/>
          <p:nvPr/>
        </p:nvSpPr>
        <p:spPr>
          <a:xfrm>
            <a:off x="19656" y="2630038"/>
            <a:ext cx="9396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Calibri"/>
                <a:ea typeface="Calibri"/>
                <a:cs typeface="Calibri"/>
                <a:sym typeface="Calibri"/>
              </a:rPr>
              <a:t>Source: BBC News</a:t>
            </a:r>
            <a:endParaRPr sz="800" b="0" i="0" u="none" strike="noStrike" cap="none" dirty="0">
              <a:solidFill>
                <a:schemeClr val="lt1"/>
              </a:solidFill>
              <a:latin typeface="Calibri"/>
              <a:ea typeface="Calibri"/>
              <a:cs typeface="Calibri"/>
              <a:sym typeface="Calibri"/>
            </a:endParaRPr>
          </a:p>
        </p:txBody>
      </p:sp>
      <p:sp>
        <p:nvSpPr>
          <p:cNvPr id="134" name="Google Shape;134;p7"/>
          <p:cNvSpPr txBox="1"/>
          <p:nvPr/>
        </p:nvSpPr>
        <p:spPr>
          <a:xfrm>
            <a:off x="1097850" y="-1168689"/>
            <a:ext cx="99963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Death and injury</a:t>
            </a:r>
            <a:endParaRPr sz="3200" b="1" dirty="0">
              <a:latin typeface="+mn-lt"/>
              <a:cs typeface="Calibri"/>
            </a:endParaRPr>
          </a:p>
        </p:txBody>
      </p:sp>
      <p:grpSp>
        <p:nvGrpSpPr>
          <p:cNvPr id="6" name="Group 5">
            <a:extLst>
              <a:ext uri="{FF2B5EF4-FFF2-40B4-BE49-F238E27FC236}">
                <a16:creationId xmlns:a16="http://schemas.microsoft.com/office/drawing/2014/main" id="{6D15D288-E522-45D6-8303-241BC3CB9DCC}"/>
              </a:ext>
            </a:extLst>
          </p:cNvPr>
          <p:cNvGrpSpPr/>
          <p:nvPr/>
        </p:nvGrpSpPr>
        <p:grpSpPr>
          <a:xfrm>
            <a:off x="4333691" y="3762302"/>
            <a:ext cx="7845647" cy="2717781"/>
            <a:chOff x="4333691" y="3762302"/>
            <a:chExt cx="7845647" cy="2717781"/>
          </a:xfrm>
        </p:grpSpPr>
        <p:sp>
          <p:nvSpPr>
            <p:cNvPr id="15" name="Isosceles Triangle 4">
              <a:extLst>
                <a:ext uri="{FF2B5EF4-FFF2-40B4-BE49-F238E27FC236}">
                  <a16:creationId xmlns:a16="http://schemas.microsoft.com/office/drawing/2014/main" id="{077FE827-7D93-4098-B790-B4AD227550CC}"/>
                </a:ext>
              </a:extLst>
            </p:cNvPr>
            <p:cNvSpPr/>
            <p:nvPr/>
          </p:nvSpPr>
          <p:spPr>
            <a:xfrm>
              <a:off x="4333691" y="3762302"/>
              <a:ext cx="7845647" cy="2708300"/>
            </a:xfrm>
            <a:custGeom>
              <a:avLst/>
              <a:gdLst>
                <a:gd name="connsiteX0" fmla="*/ 0 w 6337978"/>
                <a:gd name="connsiteY0" fmla="*/ 2045185 h 2045185"/>
                <a:gd name="connsiteX1" fmla="*/ 1326285 w 6337978"/>
                <a:gd name="connsiteY1" fmla="*/ 0 h 2045185"/>
                <a:gd name="connsiteX2" fmla="*/ 6337978 w 6337978"/>
                <a:gd name="connsiteY2" fmla="*/ 2045185 h 2045185"/>
                <a:gd name="connsiteX3" fmla="*/ 0 w 6337978"/>
                <a:gd name="connsiteY3" fmla="*/ 2045185 h 2045185"/>
                <a:gd name="connsiteX0" fmla="*/ 0 w 6337978"/>
                <a:gd name="connsiteY0" fmla="*/ 2045185 h 2045185"/>
                <a:gd name="connsiteX1" fmla="*/ 1326285 w 6337978"/>
                <a:gd name="connsiteY1" fmla="*/ 0 h 2045185"/>
                <a:gd name="connsiteX2" fmla="*/ 4292794 w 6337978"/>
                <a:gd name="connsiteY2" fmla="*/ 1207567 h 2045185"/>
                <a:gd name="connsiteX3" fmla="*/ 6337978 w 6337978"/>
                <a:gd name="connsiteY3" fmla="*/ 2045185 h 2045185"/>
                <a:gd name="connsiteX4" fmla="*/ 0 w 6337978"/>
                <a:gd name="connsiteY4" fmla="*/ 2045185 h 2045185"/>
                <a:gd name="connsiteX0" fmla="*/ 0 w 6337978"/>
                <a:gd name="connsiteY0" fmla="*/ 2073105 h 2073105"/>
                <a:gd name="connsiteX1" fmla="*/ 1326285 w 6337978"/>
                <a:gd name="connsiteY1" fmla="*/ 27920 h 2073105"/>
                <a:gd name="connsiteX2" fmla="*/ 6337978 w 6337978"/>
                <a:gd name="connsiteY2" fmla="*/ 0 h 2073105"/>
                <a:gd name="connsiteX3" fmla="*/ 6337978 w 6337978"/>
                <a:gd name="connsiteY3" fmla="*/ 2073105 h 2073105"/>
                <a:gd name="connsiteX4" fmla="*/ 0 w 6337978"/>
                <a:gd name="connsiteY4" fmla="*/ 2073105 h 2073105"/>
                <a:gd name="connsiteX0" fmla="*/ 0 w 6337978"/>
                <a:gd name="connsiteY0" fmla="*/ 2073105 h 2073105"/>
                <a:gd name="connsiteX1" fmla="*/ 1026056 w 6337978"/>
                <a:gd name="connsiteY1" fmla="*/ 27920 h 2073105"/>
                <a:gd name="connsiteX2" fmla="*/ 6337978 w 6337978"/>
                <a:gd name="connsiteY2" fmla="*/ 0 h 2073105"/>
                <a:gd name="connsiteX3" fmla="*/ 6337978 w 6337978"/>
                <a:gd name="connsiteY3" fmla="*/ 2073105 h 2073105"/>
                <a:gd name="connsiteX4" fmla="*/ 0 w 6337978"/>
                <a:gd name="connsiteY4" fmla="*/ 2073105 h 2073105"/>
                <a:gd name="connsiteX0" fmla="*/ 0 w 6383296"/>
                <a:gd name="connsiteY0" fmla="*/ 2073105 h 2073105"/>
                <a:gd name="connsiteX1" fmla="*/ 1071374 w 6383296"/>
                <a:gd name="connsiteY1" fmla="*/ 27920 h 2073105"/>
                <a:gd name="connsiteX2" fmla="*/ 6383296 w 6383296"/>
                <a:gd name="connsiteY2" fmla="*/ 0 h 2073105"/>
                <a:gd name="connsiteX3" fmla="*/ 6383296 w 6383296"/>
                <a:gd name="connsiteY3" fmla="*/ 2073105 h 2073105"/>
                <a:gd name="connsiteX4" fmla="*/ 0 w 6383296"/>
                <a:gd name="connsiteY4" fmla="*/ 2073105 h 2073105"/>
                <a:gd name="connsiteX0" fmla="*/ 0 w 6332314"/>
                <a:gd name="connsiteY0" fmla="*/ 2073105 h 2073105"/>
                <a:gd name="connsiteX1" fmla="*/ 1020392 w 6332314"/>
                <a:gd name="connsiteY1" fmla="*/ 27920 h 2073105"/>
                <a:gd name="connsiteX2" fmla="*/ 6332314 w 6332314"/>
                <a:gd name="connsiteY2" fmla="*/ 0 h 2073105"/>
                <a:gd name="connsiteX3" fmla="*/ 6332314 w 6332314"/>
                <a:gd name="connsiteY3" fmla="*/ 2073105 h 2073105"/>
                <a:gd name="connsiteX4" fmla="*/ 0 w 6332314"/>
                <a:gd name="connsiteY4" fmla="*/ 2073105 h 2073105"/>
                <a:gd name="connsiteX0" fmla="*/ 0 w 6367099"/>
                <a:gd name="connsiteY0" fmla="*/ 2073105 h 2073105"/>
                <a:gd name="connsiteX1" fmla="*/ 1055177 w 6367099"/>
                <a:gd name="connsiteY1" fmla="*/ 27920 h 2073105"/>
                <a:gd name="connsiteX2" fmla="*/ 6367099 w 6367099"/>
                <a:gd name="connsiteY2" fmla="*/ 0 h 2073105"/>
                <a:gd name="connsiteX3" fmla="*/ 6367099 w 6367099"/>
                <a:gd name="connsiteY3" fmla="*/ 2073105 h 2073105"/>
                <a:gd name="connsiteX4" fmla="*/ 0 w 6367099"/>
                <a:gd name="connsiteY4" fmla="*/ 2073105 h 2073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7099" h="2073105">
                  <a:moveTo>
                    <a:pt x="0" y="2073105"/>
                  </a:moveTo>
                  <a:lnTo>
                    <a:pt x="1055177" y="27920"/>
                  </a:lnTo>
                  <a:lnTo>
                    <a:pt x="6367099" y="0"/>
                  </a:lnTo>
                  <a:lnTo>
                    <a:pt x="6367099" y="2073105"/>
                  </a:lnTo>
                  <a:lnTo>
                    <a:pt x="0" y="2073105"/>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Google Shape;130;p7"/>
            <p:cNvSpPr txBox="1"/>
            <p:nvPr/>
          </p:nvSpPr>
          <p:spPr>
            <a:xfrm>
              <a:off x="4377739" y="6264680"/>
              <a:ext cx="1590284"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Calibri"/>
                  <a:ea typeface="Calibri"/>
                  <a:cs typeface="Calibri"/>
                  <a:sym typeface="Calibri"/>
                </a:rPr>
                <a:t>Photo: K. Falk / Danish Red Cross</a:t>
              </a:r>
              <a:endParaRPr sz="800" b="0" i="0" u="none" strike="noStrike" cap="none" dirty="0">
                <a:solidFill>
                  <a:schemeClr val="lt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9"/>
        <p:cNvGrpSpPr/>
        <p:nvPr/>
      </p:nvGrpSpPr>
      <p:grpSpPr>
        <a:xfrm>
          <a:off x="0" y="0"/>
          <a:ext cx="0" cy="0"/>
          <a:chOff x="0" y="0"/>
          <a:chExt cx="0" cy="0"/>
        </a:xfrm>
      </p:grpSpPr>
      <p:sp>
        <p:nvSpPr>
          <p:cNvPr id="143" name="Google Shape;143;g53da034913_0_130"/>
          <p:cNvSpPr txBox="1"/>
          <p:nvPr/>
        </p:nvSpPr>
        <p:spPr>
          <a:xfrm>
            <a:off x="934299" y="103349"/>
            <a:ext cx="99963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Heat-stress and temperature related mortality</a:t>
            </a:r>
            <a:endParaRPr sz="3200" b="1" dirty="0">
              <a:latin typeface="+mn-lt"/>
              <a:cs typeface="Calibri"/>
            </a:endParaRPr>
          </a:p>
        </p:txBody>
      </p:sp>
      <p:grpSp>
        <p:nvGrpSpPr>
          <p:cNvPr id="3" name="Group 2">
            <a:extLst>
              <a:ext uri="{FF2B5EF4-FFF2-40B4-BE49-F238E27FC236}">
                <a16:creationId xmlns:a16="http://schemas.microsoft.com/office/drawing/2014/main" id="{DEB40BA0-B3D5-47C1-A85C-75845B21EE0A}"/>
              </a:ext>
            </a:extLst>
          </p:cNvPr>
          <p:cNvGrpSpPr/>
          <p:nvPr/>
        </p:nvGrpSpPr>
        <p:grpSpPr>
          <a:xfrm>
            <a:off x="5994100" y="1358287"/>
            <a:ext cx="6197900" cy="3769050"/>
            <a:chOff x="5994100" y="1358287"/>
            <a:chExt cx="6197900" cy="3769050"/>
          </a:xfrm>
        </p:grpSpPr>
        <p:pic>
          <p:nvPicPr>
            <p:cNvPr id="145" name="Google Shape;145;g53da034913_0_13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994100" y="1358287"/>
              <a:ext cx="6197900" cy="3769050"/>
            </a:xfrm>
            <a:prstGeom prst="rect">
              <a:avLst/>
            </a:prstGeom>
            <a:noFill/>
            <a:ln>
              <a:noFill/>
            </a:ln>
          </p:spPr>
        </p:pic>
        <p:sp>
          <p:nvSpPr>
            <p:cNvPr id="5" name="Google Shape;149;g53da034913_0_130">
              <a:extLst>
                <a:ext uri="{FF2B5EF4-FFF2-40B4-BE49-F238E27FC236}">
                  <a16:creationId xmlns:a16="http://schemas.microsoft.com/office/drawing/2014/main" id="{5E19854C-9AB1-4DA0-88AA-F41E8A9C1A90}"/>
                </a:ext>
              </a:extLst>
            </p:cNvPr>
            <p:cNvSpPr txBox="1"/>
            <p:nvPr/>
          </p:nvSpPr>
          <p:spPr>
            <a:xfrm>
              <a:off x="6096000" y="4911937"/>
              <a:ext cx="15720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dirty="0">
                  <a:solidFill>
                    <a:schemeClr val="lt1"/>
                  </a:solidFill>
                  <a:latin typeface="Calibri"/>
                  <a:ea typeface="Calibri"/>
                  <a:cs typeface="Calibri"/>
                  <a:sym typeface="Calibri"/>
                </a:rPr>
                <a:t>Photo: Weesam2010/Flickr</a:t>
              </a:r>
              <a:endParaRPr sz="800" b="0" i="0" u="none" strike="noStrike" cap="none" dirty="0">
                <a:solidFill>
                  <a:schemeClr val="lt1"/>
                </a:solidFill>
                <a:latin typeface="Calibri"/>
                <a:ea typeface="Calibri"/>
                <a:cs typeface="Calibri"/>
                <a:sym typeface="Calibri"/>
              </a:endParaRPr>
            </a:p>
          </p:txBody>
        </p:sp>
      </p:grpSp>
      <p:grpSp>
        <p:nvGrpSpPr>
          <p:cNvPr id="2" name="Group 1">
            <a:extLst>
              <a:ext uri="{FF2B5EF4-FFF2-40B4-BE49-F238E27FC236}">
                <a16:creationId xmlns:a16="http://schemas.microsoft.com/office/drawing/2014/main" id="{81C76DED-2E63-4A00-9D18-7D4E92949917}"/>
              </a:ext>
            </a:extLst>
          </p:cNvPr>
          <p:cNvGrpSpPr/>
          <p:nvPr/>
        </p:nvGrpSpPr>
        <p:grpSpPr>
          <a:xfrm>
            <a:off x="0" y="1358287"/>
            <a:ext cx="6096000" cy="3769050"/>
            <a:chOff x="0" y="1358287"/>
            <a:chExt cx="6096000" cy="3769050"/>
          </a:xfrm>
        </p:grpSpPr>
        <p:pic>
          <p:nvPicPr>
            <p:cNvPr id="144" name="Google Shape;144;g53da034913_0_13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0" y="1358287"/>
              <a:ext cx="6096000" cy="3769050"/>
            </a:xfrm>
            <a:prstGeom prst="rect">
              <a:avLst/>
            </a:prstGeom>
            <a:noFill/>
            <a:ln>
              <a:noFill/>
            </a:ln>
          </p:spPr>
        </p:pic>
        <p:sp>
          <p:nvSpPr>
            <p:cNvPr id="6" name="Google Shape;148;g53da034913_0_130">
              <a:extLst>
                <a:ext uri="{FF2B5EF4-FFF2-40B4-BE49-F238E27FC236}">
                  <a16:creationId xmlns:a16="http://schemas.microsoft.com/office/drawing/2014/main" id="{CBC0FF00-BE2F-4558-B19E-61F2BC876DA7}"/>
                </a:ext>
              </a:extLst>
            </p:cNvPr>
            <p:cNvSpPr txBox="1"/>
            <p:nvPr/>
          </p:nvSpPr>
          <p:spPr>
            <a:xfrm>
              <a:off x="26849" y="4875133"/>
              <a:ext cx="21678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dirty="0">
                  <a:solidFill>
                    <a:schemeClr val="lt1"/>
                  </a:solidFill>
                  <a:latin typeface="Calibri"/>
                  <a:ea typeface="Calibri"/>
                  <a:cs typeface="Calibri"/>
                  <a:sym typeface="Calibri"/>
                </a:rPr>
                <a:t>Photo: Pakistan Red Crescent Society</a:t>
              </a:r>
              <a:endParaRPr sz="800" b="0" i="0" u="none" strike="noStrike" cap="none" dirty="0">
                <a:solidFill>
                  <a:schemeClr val="lt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0"/>
        <p:cNvGrpSpPr/>
        <p:nvPr/>
      </p:nvGrpSpPr>
      <p:grpSpPr>
        <a:xfrm>
          <a:off x="0" y="0"/>
          <a:ext cx="0" cy="0"/>
          <a:chOff x="0" y="0"/>
          <a:chExt cx="0" cy="0"/>
        </a:xfrm>
      </p:grpSpPr>
      <p:sp>
        <p:nvSpPr>
          <p:cNvPr id="151" name="Google Shape;151;ga4a6a5112b_0_50"/>
          <p:cNvSpPr txBox="1"/>
          <p:nvPr/>
        </p:nvSpPr>
        <p:spPr>
          <a:xfrm>
            <a:off x="1097850" y="6704"/>
            <a:ext cx="99963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Malnutrition</a:t>
            </a:r>
            <a:endParaRPr sz="3200" b="1" dirty="0">
              <a:latin typeface="+mn-lt"/>
              <a:cs typeface="Calibri"/>
            </a:endParaRPr>
          </a:p>
        </p:txBody>
      </p:sp>
      <p:grpSp>
        <p:nvGrpSpPr>
          <p:cNvPr id="155" name="Google Shape;155;ga4a6a5112b_0_50"/>
          <p:cNvGrpSpPr/>
          <p:nvPr/>
        </p:nvGrpSpPr>
        <p:grpSpPr>
          <a:xfrm>
            <a:off x="6203092" y="1186248"/>
            <a:ext cx="5726894" cy="4147466"/>
            <a:chOff x="6095999" y="1612550"/>
            <a:chExt cx="6286168" cy="4280799"/>
          </a:xfrm>
        </p:grpSpPr>
        <p:pic>
          <p:nvPicPr>
            <p:cNvPr id="156" name="Google Shape;156;ga4a6a5112b_0_50"/>
            <p:cNvPicPr preferRelativeResize="0"/>
            <p:nvPr/>
          </p:nvPicPr>
          <p:blipFill rotWithShape="1">
            <a:blip r:embed="rId3">
              <a:alphaModFix/>
            </a:blip>
            <a:srcRect/>
            <a:stretch/>
          </p:blipFill>
          <p:spPr>
            <a:xfrm>
              <a:off x="6095999" y="1612550"/>
              <a:ext cx="6286168" cy="4280799"/>
            </a:xfrm>
            <a:prstGeom prst="rect">
              <a:avLst/>
            </a:prstGeom>
            <a:noFill/>
            <a:ln>
              <a:noFill/>
            </a:ln>
          </p:spPr>
        </p:pic>
        <p:sp>
          <p:nvSpPr>
            <p:cNvPr id="157" name="Google Shape;157;ga4a6a5112b_0_50"/>
            <p:cNvSpPr txBox="1"/>
            <p:nvPr/>
          </p:nvSpPr>
          <p:spPr>
            <a:xfrm>
              <a:off x="10855693" y="5603764"/>
              <a:ext cx="1479512" cy="28958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nl-NL" sz="800" b="0" i="0" u="none" strike="noStrike" cap="none" dirty="0">
                  <a:solidFill>
                    <a:srgbClr val="000000"/>
                  </a:solidFill>
                  <a:latin typeface="Calibri" panose="020F0502020204030204" pitchFamily="34" charset="0"/>
                  <a:cs typeface="Calibri" panose="020F0502020204030204" pitchFamily="34" charset="0"/>
                  <a:sym typeface="Arial"/>
                </a:rPr>
                <a:t>Photo: American Red Cross</a:t>
              </a:r>
              <a:endParaRPr sz="800" b="0" i="0" u="none" strike="noStrike" cap="none" dirty="0">
                <a:solidFill>
                  <a:srgbClr val="000000"/>
                </a:solidFill>
                <a:latin typeface="Calibri" panose="020F0502020204030204" pitchFamily="34" charset="0"/>
                <a:cs typeface="Calibri" panose="020F0502020204030204" pitchFamily="34" charset="0"/>
                <a:sym typeface="Arial"/>
              </a:endParaRPr>
            </a:p>
          </p:txBody>
        </p:sp>
      </p:grpSp>
      <p:grpSp>
        <p:nvGrpSpPr>
          <p:cNvPr id="2" name="Group 1">
            <a:extLst>
              <a:ext uri="{FF2B5EF4-FFF2-40B4-BE49-F238E27FC236}">
                <a16:creationId xmlns:a16="http://schemas.microsoft.com/office/drawing/2014/main" id="{F79738B2-4C69-423F-8541-0AB517A3E18F}"/>
              </a:ext>
            </a:extLst>
          </p:cNvPr>
          <p:cNvGrpSpPr/>
          <p:nvPr/>
        </p:nvGrpSpPr>
        <p:grpSpPr>
          <a:xfrm>
            <a:off x="259492" y="1186249"/>
            <a:ext cx="5504591" cy="4147465"/>
            <a:chOff x="1097850" y="1625777"/>
            <a:chExt cx="4666233" cy="3707937"/>
          </a:xfrm>
        </p:grpSpPr>
        <p:pic>
          <p:nvPicPr>
            <p:cNvPr id="153" name="Google Shape;153;ga4a6a5112b_0_5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99987" y="1625777"/>
              <a:ext cx="4664096" cy="3707937"/>
            </a:xfrm>
            <a:prstGeom prst="rect">
              <a:avLst/>
            </a:prstGeom>
            <a:noFill/>
            <a:ln>
              <a:noFill/>
            </a:ln>
          </p:spPr>
        </p:pic>
        <p:sp>
          <p:nvSpPr>
            <p:cNvPr id="9" name="Google Shape;158;ga4a6a5112b_0_50">
              <a:extLst>
                <a:ext uri="{FF2B5EF4-FFF2-40B4-BE49-F238E27FC236}">
                  <a16:creationId xmlns:a16="http://schemas.microsoft.com/office/drawing/2014/main" id="{7E9E174F-43F7-49C7-885B-E2BE3F012949}"/>
                </a:ext>
              </a:extLst>
            </p:cNvPr>
            <p:cNvSpPr/>
            <p:nvPr/>
          </p:nvSpPr>
          <p:spPr>
            <a:xfrm>
              <a:off x="1097850" y="5131296"/>
              <a:ext cx="2160355" cy="186575"/>
            </a:xfrm>
            <a:prstGeom prst="rect">
              <a:avLst/>
            </a:prstGeom>
            <a:noFill/>
            <a:ln>
              <a:noFill/>
            </a:ln>
          </p:spPr>
          <p:txBody>
            <a:bodyPr spcFirstLastPara="1" wrap="square" lIns="91425" tIns="45700" rIns="91425" bIns="45700" anchor="t" anchorCtr="0">
              <a:noAutofit/>
            </a:bodyPr>
            <a:lstStyle/>
            <a:p>
              <a:pPr>
                <a:buSzPts val="800"/>
              </a:pPr>
              <a:r>
                <a:rPr lang="nl-NL" sz="800" dirty="0">
                  <a:solidFill>
                    <a:schemeClr val="lt1"/>
                  </a:solidFill>
                  <a:latin typeface="Calibri"/>
                  <a:cs typeface="Calibri"/>
                </a:rPr>
                <a:t>Photo: J. Goldstein/IFRC</a:t>
              </a:r>
              <a:endParaRPr sz="800" dirty="0">
                <a:solidFill>
                  <a:schemeClr val="lt1"/>
                </a:solidFill>
                <a:latin typeface="Calibri"/>
                <a:cs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2"/>
        <p:cNvGrpSpPr/>
        <p:nvPr/>
      </p:nvGrpSpPr>
      <p:grpSpPr>
        <a:xfrm>
          <a:off x="0" y="0"/>
          <a:ext cx="0" cy="0"/>
          <a:chOff x="0" y="0"/>
          <a:chExt cx="0" cy="0"/>
        </a:xfrm>
      </p:grpSpPr>
      <p:grpSp>
        <p:nvGrpSpPr>
          <p:cNvPr id="2" name="Group 1">
            <a:extLst>
              <a:ext uri="{FF2B5EF4-FFF2-40B4-BE49-F238E27FC236}">
                <a16:creationId xmlns:a16="http://schemas.microsoft.com/office/drawing/2014/main" id="{C74D8010-90F8-4D44-B0C9-02C19552D0E6}"/>
              </a:ext>
            </a:extLst>
          </p:cNvPr>
          <p:cNvGrpSpPr/>
          <p:nvPr/>
        </p:nvGrpSpPr>
        <p:grpSpPr>
          <a:xfrm>
            <a:off x="0" y="1655805"/>
            <a:ext cx="6610865" cy="4195831"/>
            <a:chOff x="0" y="1655805"/>
            <a:chExt cx="6610865" cy="4195831"/>
          </a:xfrm>
        </p:grpSpPr>
        <p:pic>
          <p:nvPicPr>
            <p:cNvPr id="163" name="Google Shape;163;p21"/>
            <p:cNvPicPr preferRelativeResize="0"/>
            <p:nvPr/>
          </p:nvPicPr>
          <p:blipFill rotWithShape="1">
            <a:blip r:embed="rId3">
              <a:alphaModFix/>
            </a:blip>
            <a:srcRect/>
            <a:stretch/>
          </p:blipFill>
          <p:spPr>
            <a:xfrm>
              <a:off x="0" y="1655805"/>
              <a:ext cx="6610865" cy="4195831"/>
            </a:xfrm>
            <a:prstGeom prst="rect">
              <a:avLst/>
            </a:prstGeom>
            <a:noFill/>
            <a:ln>
              <a:noFill/>
            </a:ln>
          </p:spPr>
        </p:pic>
        <p:sp>
          <p:nvSpPr>
            <p:cNvPr id="164" name="Google Shape;164;p21"/>
            <p:cNvSpPr/>
            <p:nvPr/>
          </p:nvSpPr>
          <p:spPr>
            <a:xfrm>
              <a:off x="0" y="5636233"/>
              <a:ext cx="3479100"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r>
                <a:rPr lang="nl-NL" sz="800" b="0" i="0" u="none" strike="noStrike" cap="none" dirty="0">
                  <a:solidFill>
                    <a:srgbClr val="FFFFFF"/>
                  </a:solidFill>
                  <a:latin typeface="Calibri" panose="020F0502020204030204" pitchFamily="34" charset="0"/>
                  <a:cs typeface="Calibri" panose="020F0502020204030204" pitchFamily="34" charset="0"/>
                  <a:sym typeface="Arial"/>
                </a:rPr>
                <a:t>Photos by: Lynette Nyman/IFRC and A.J Ghani</a:t>
              </a:r>
              <a:endParaRPr sz="800" b="0" i="0" u="none" strike="noStrike" cap="none" dirty="0">
                <a:solidFill>
                  <a:srgbClr val="FFFFFF"/>
                </a:solidFill>
                <a:latin typeface="Calibri" panose="020F0502020204030204" pitchFamily="34" charset="0"/>
                <a:cs typeface="Calibri" panose="020F0502020204030204" pitchFamily="34" charset="0"/>
                <a:sym typeface="Arial"/>
              </a:endParaRPr>
            </a:p>
          </p:txBody>
        </p:sp>
        <p:sp>
          <p:nvSpPr>
            <p:cNvPr id="166" name="Google Shape;166;p21"/>
            <p:cNvSpPr txBox="1"/>
            <p:nvPr/>
          </p:nvSpPr>
          <p:spPr>
            <a:xfrm>
              <a:off x="0" y="2971800"/>
              <a:ext cx="3000000" cy="127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7" name="Google Shape;167;p21"/>
          <p:cNvSpPr txBox="1"/>
          <p:nvPr/>
        </p:nvSpPr>
        <p:spPr>
          <a:xfrm>
            <a:off x="1097850" y="-115"/>
            <a:ext cx="99963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Infectious diseases</a:t>
            </a:r>
            <a:endParaRPr sz="3200" b="1" dirty="0">
              <a:latin typeface="+mn-lt"/>
              <a:cs typeface="Calibri"/>
            </a:endParaRPr>
          </a:p>
        </p:txBody>
      </p:sp>
      <p:grpSp>
        <p:nvGrpSpPr>
          <p:cNvPr id="168" name="Google Shape;168;p21"/>
          <p:cNvGrpSpPr/>
          <p:nvPr/>
        </p:nvGrpSpPr>
        <p:grpSpPr>
          <a:xfrm>
            <a:off x="7151688" y="1466850"/>
            <a:ext cx="4526725" cy="4966800"/>
            <a:chOff x="7151688" y="1466850"/>
            <a:chExt cx="4526725" cy="4966800"/>
          </a:xfrm>
        </p:grpSpPr>
        <p:pic>
          <p:nvPicPr>
            <p:cNvPr id="169" name="Google Shape;169;p21"/>
            <p:cNvPicPr preferRelativeResize="0"/>
            <p:nvPr/>
          </p:nvPicPr>
          <p:blipFill rotWithShape="1">
            <a:blip r:embed="rId4">
              <a:alphaModFix/>
            </a:blip>
            <a:srcRect/>
            <a:stretch/>
          </p:blipFill>
          <p:spPr>
            <a:xfrm>
              <a:off x="7151688" y="1466850"/>
              <a:ext cx="4526725" cy="4526725"/>
            </a:xfrm>
            <a:prstGeom prst="rect">
              <a:avLst/>
            </a:prstGeom>
            <a:noFill/>
            <a:ln>
              <a:noFill/>
            </a:ln>
          </p:spPr>
        </p:pic>
        <p:sp>
          <p:nvSpPr>
            <p:cNvPr id="170" name="Google Shape;170;p21"/>
            <p:cNvSpPr txBox="1"/>
            <p:nvPr/>
          </p:nvSpPr>
          <p:spPr>
            <a:xfrm>
              <a:off x="7543800" y="5971950"/>
              <a:ext cx="3894900" cy="46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800" b="0" i="0" u="none" strike="noStrike" cap="none" dirty="0">
                  <a:solidFill>
                    <a:srgbClr val="000000"/>
                  </a:solidFill>
                  <a:latin typeface="Arial"/>
                  <a:ea typeface="Arial"/>
                  <a:cs typeface="Arial"/>
                  <a:sym typeface="Arial"/>
                </a:rPr>
                <a:t>Source: Trebicki &amp; Finlay (2018): Pests and diseases under climate change; its threat to food security</a:t>
              </a:r>
              <a:endParaRPr sz="8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5"/>
        <p:cNvGrpSpPr/>
        <p:nvPr/>
      </p:nvGrpSpPr>
      <p:grpSpPr>
        <a:xfrm>
          <a:off x="0" y="0"/>
          <a:ext cx="0" cy="0"/>
          <a:chOff x="0" y="0"/>
          <a:chExt cx="0" cy="0"/>
        </a:xfrm>
      </p:grpSpPr>
      <p:sp>
        <p:nvSpPr>
          <p:cNvPr id="177" name="Google Shape;177;ga4a6a5112b_0_18"/>
          <p:cNvSpPr txBox="1"/>
          <p:nvPr/>
        </p:nvSpPr>
        <p:spPr>
          <a:xfrm>
            <a:off x="1097850" y="7442"/>
            <a:ext cx="99963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Food and water-borne diseases</a:t>
            </a:r>
            <a:endParaRPr sz="3200" b="1" dirty="0">
              <a:latin typeface="+mn-lt"/>
              <a:cs typeface="Calibri"/>
            </a:endParaRPr>
          </a:p>
        </p:txBody>
      </p:sp>
      <p:grpSp>
        <p:nvGrpSpPr>
          <p:cNvPr id="2" name="Group 1">
            <a:extLst>
              <a:ext uri="{FF2B5EF4-FFF2-40B4-BE49-F238E27FC236}">
                <a16:creationId xmlns:a16="http://schemas.microsoft.com/office/drawing/2014/main" id="{E079D88E-EFBB-4347-B788-203A47AB967C}"/>
              </a:ext>
            </a:extLst>
          </p:cNvPr>
          <p:cNvGrpSpPr/>
          <p:nvPr/>
        </p:nvGrpSpPr>
        <p:grpSpPr>
          <a:xfrm>
            <a:off x="6019801" y="1534875"/>
            <a:ext cx="6126896" cy="4164206"/>
            <a:chOff x="6019801" y="1534875"/>
            <a:chExt cx="6126896" cy="4164206"/>
          </a:xfrm>
        </p:grpSpPr>
        <p:pic>
          <p:nvPicPr>
            <p:cNvPr id="179" name="Google Shape;179;ga4a6a5112b_0_1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019801" y="1534875"/>
              <a:ext cx="6126896" cy="4164206"/>
            </a:xfrm>
            <a:prstGeom prst="rect">
              <a:avLst/>
            </a:prstGeom>
            <a:noFill/>
            <a:ln>
              <a:noFill/>
            </a:ln>
          </p:spPr>
        </p:pic>
        <p:sp>
          <p:nvSpPr>
            <p:cNvPr id="180" name="Google Shape;180;ga4a6a5112b_0_18"/>
            <p:cNvSpPr/>
            <p:nvPr/>
          </p:nvSpPr>
          <p:spPr>
            <a:xfrm>
              <a:off x="10778937" y="5402925"/>
              <a:ext cx="1367759" cy="1699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rgbClr val="FFFFFF"/>
                  </a:solidFill>
                  <a:latin typeface="Arial"/>
                  <a:ea typeface="Arial"/>
                  <a:cs typeface="Arial"/>
                  <a:sym typeface="Arial"/>
                </a:rPr>
                <a:t>Photo: J. Goldstein/IFRC</a:t>
              </a:r>
              <a:endParaRPr sz="800" b="0" i="0" u="none" strike="noStrike" cap="none" dirty="0">
                <a:solidFill>
                  <a:srgbClr val="FFFFFF"/>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B6D9AF6D-5315-450D-823E-70198A243048}"/>
              </a:ext>
            </a:extLst>
          </p:cNvPr>
          <p:cNvGrpSpPr/>
          <p:nvPr/>
        </p:nvGrpSpPr>
        <p:grpSpPr>
          <a:xfrm>
            <a:off x="0" y="1534875"/>
            <a:ext cx="6096001" cy="4164206"/>
            <a:chOff x="0" y="1534875"/>
            <a:chExt cx="6096001" cy="4164206"/>
          </a:xfrm>
        </p:grpSpPr>
        <p:pic>
          <p:nvPicPr>
            <p:cNvPr id="178" name="Google Shape;178;ga4a6a5112b_0_18"/>
            <p:cNvPicPr preferRelativeResize="0"/>
            <p:nvPr/>
          </p:nvPicPr>
          <p:blipFill rotWithShape="1">
            <a:blip r:embed="rId4">
              <a:alphaModFix/>
            </a:blip>
            <a:srcRect/>
            <a:stretch/>
          </p:blipFill>
          <p:spPr>
            <a:xfrm>
              <a:off x="0" y="1534875"/>
              <a:ext cx="6096001" cy="4164206"/>
            </a:xfrm>
            <a:prstGeom prst="rect">
              <a:avLst/>
            </a:prstGeom>
            <a:noFill/>
            <a:ln>
              <a:noFill/>
            </a:ln>
          </p:spPr>
        </p:pic>
        <p:sp>
          <p:nvSpPr>
            <p:cNvPr id="8" name="Google Shape;180;ga4a6a5112b_0_18">
              <a:extLst>
                <a:ext uri="{FF2B5EF4-FFF2-40B4-BE49-F238E27FC236}">
                  <a16:creationId xmlns:a16="http://schemas.microsoft.com/office/drawing/2014/main" id="{E032DFB2-0D78-4174-9762-4B17920F2444}"/>
                </a:ext>
              </a:extLst>
            </p:cNvPr>
            <p:cNvSpPr/>
            <p:nvPr/>
          </p:nvSpPr>
          <p:spPr>
            <a:xfrm>
              <a:off x="94424" y="5481183"/>
              <a:ext cx="1820873" cy="2178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rgbClr val="FFFFFF"/>
                  </a:solidFill>
                  <a:latin typeface="Arial"/>
                  <a:ea typeface="Arial"/>
                  <a:cs typeface="Arial"/>
                  <a:sym typeface="Arial"/>
                </a:rPr>
                <a:t>Photo: K. Falk/Danish Red Cross</a:t>
              </a:r>
              <a:endParaRPr sz="800" b="0" i="0" u="none" strike="noStrike" cap="none" dirty="0">
                <a:solidFill>
                  <a:srgbClr val="FFFFFF"/>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5"/>
        <p:cNvGrpSpPr/>
        <p:nvPr/>
      </p:nvGrpSpPr>
      <p:grpSpPr>
        <a:xfrm>
          <a:off x="0" y="0"/>
          <a:ext cx="0" cy="0"/>
          <a:chOff x="0" y="0"/>
          <a:chExt cx="0" cy="0"/>
        </a:xfrm>
      </p:grpSpPr>
      <p:sp>
        <p:nvSpPr>
          <p:cNvPr id="187" name="Google Shape;187;p22"/>
          <p:cNvSpPr/>
          <p:nvPr/>
        </p:nvSpPr>
        <p:spPr>
          <a:xfrm>
            <a:off x="769910" y="1697024"/>
            <a:ext cx="3737100" cy="24006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nl-NL" sz="3000" b="1" i="0" u="none" strike="noStrike" cap="none" dirty="0">
                <a:solidFill>
                  <a:srgbClr val="000000"/>
                </a:solidFill>
                <a:latin typeface="+mn-lt"/>
                <a:ea typeface="Calibri"/>
                <a:cs typeface="Calibri"/>
                <a:sym typeface="Calibri"/>
              </a:rPr>
              <a:t>Mosquitoes</a:t>
            </a:r>
            <a:endParaRPr sz="3000" b="1" i="0" u="none" strike="noStrike" cap="none" dirty="0">
              <a:solidFill>
                <a:srgbClr val="000000"/>
              </a:solidFill>
              <a:latin typeface="+mn-lt"/>
              <a:ea typeface="Calibri"/>
              <a:cs typeface="Calibri"/>
              <a:sym typeface="Calibri"/>
            </a:endParaRPr>
          </a:p>
          <a:p>
            <a:pPr marL="457200" marR="0" lvl="2" indent="-457200" algn="l" rtl="0">
              <a:lnSpc>
                <a:spcPct val="100000"/>
              </a:lnSpc>
              <a:spcBef>
                <a:spcPts val="0"/>
              </a:spcBef>
              <a:spcAft>
                <a:spcPts val="0"/>
              </a:spcAft>
              <a:buClr>
                <a:srgbClr val="000000"/>
              </a:buClr>
              <a:buSzPts val="3600"/>
              <a:buFont typeface="Arial"/>
              <a:buChar char="•"/>
            </a:pPr>
            <a:r>
              <a:rPr lang="nl-NL" sz="3000" b="0" i="0" u="none" strike="noStrike" cap="none" dirty="0">
                <a:solidFill>
                  <a:srgbClr val="000000"/>
                </a:solidFill>
                <a:latin typeface="+mn-lt"/>
                <a:ea typeface="Calibri"/>
                <a:cs typeface="Calibri"/>
                <a:sym typeface="Calibri"/>
              </a:rPr>
              <a:t>Develop faster</a:t>
            </a:r>
            <a:endParaRPr sz="3000" b="0" i="0" u="none" strike="noStrike" cap="none" dirty="0">
              <a:solidFill>
                <a:srgbClr val="000000"/>
              </a:solidFill>
              <a:latin typeface="+mn-lt"/>
              <a:ea typeface="Calibri"/>
              <a:cs typeface="Calibri"/>
              <a:sym typeface="Calibri"/>
            </a:endParaRPr>
          </a:p>
          <a:p>
            <a:pPr marL="457200" marR="0" lvl="2" indent="-457200" algn="l" rtl="0">
              <a:lnSpc>
                <a:spcPct val="100000"/>
              </a:lnSpc>
              <a:spcBef>
                <a:spcPts val="0"/>
              </a:spcBef>
              <a:spcAft>
                <a:spcPts val="0"/>
              </a:spcAft>
              <a:buClr>
                <a:srgbClr val="000000"/>
              </a:buClr>
              <a:buSzPts val="3600"/>
              <a:buFont typeface="Arial"/>
              <a:buChar char="•"/>
            </a:pPr>
            <a:r>
              <a:rPr lang="nl-NL" sz="3000" b="0" i="0" u="none" strike="noStrike" cap="none" dirty="0">
                <a:solidFill>
                  <a:srgbClr val="000000"/>
                </a:solidFill>
                <a:latin typeface="+mn-lt"/>
                <a:ea typeface="Calibri"/>
                <a:cs typeface="Calibri"/>
                <a:sym typeface="Calibri"/>
              </a:rPr>
              <a:t>Fly further</a:t>
            </a:r>
            <a:endParaRPr sz="3000" b="0" i="0" u="none" strike="noStrike" cap="none" dirty="0">
              <a:solidFill>
                <a:srgbClr val="000000"/>
              </a:solidFill>
              <a:latin typeface="+mn-lt"/>
              <a:ea typeface="Calibri"/>
              <a:cs typeface="Calibri"/>
              <a:sym typeface="Calibri"/>
            </a:endParaRPr>
          </a:p>
          <a:p>
            <a:pPr marL="457200" marR="0" lvl="2" indent="-457200" algn="l" rtl="0">
              <a:lnSpc>
                <a:spcPct val="100000"/>
              </a:lnSpc>
              <a:spcBef>
                <a:spcPts val="0"/>
              </a:spcBef>
              <a:spcAft>
                <a:spcPts val="0"/>
              </a:spcAft>
              <a:buClr>
                <a:srgbClr val="000000"/>
              </a:buClr>
              <a:buSzPts val="3600"/>
              <a:buFont typeface="Arial"/>
              <a:buChar char="•"/>
            </a:pPr>
            <a:r>
              <a:rPr lang="nl-NL" sz="3000" b="0" i="0" u="none" strike="noStrike" cap="none" dirty="0">
                <a:solidFill>
                  <a:srgbClr val="000000"/>
                </a:solidFill>
                <a:latin typeface="+mn-lt"/>
                <a:ea typeface="Calibri"/>
                <a:cs typeface="Calibri"/>
                <a:sym typeface="Calibri"/>
              </a:rPr>
              <a:t>Survive longer</a:t>
            </a:r>
            <a:endParaRPr sz="3000" b="0" i="0" u="none" strike="noStrike" cap="none" dirty="0">
              <a:solidFill>
                <a:srgbClr val="000000"/>
              </a:solidFill>
              <a:latin typeface="+mn-lt"/>
              <a:ea typeface="Calibri"/>
              <a:cs typeface="Calibri"/>
              <a:sym typeface="Calibri"/>
            </a:endParaRPr>
          </a:p>
          <a:p>
            <a:pPr marL="457200" marR="0" lvl="2" indent="-457200" algn="l" rtl="0">
              <a:lnSpc>
                <a:spcPct val="100000"/>
              </a:lnSpc>
              <a:spcBef>
                <a:spcPts val="0"/>
              </a:spcBef>
              <a:spcAft>
                <a:spcPts val="0"/>
              </a:spcAft>
              <a:buClr>
                <a:srgbClr val="000000"/>
              </a:buClr>
              <a:buSzPts val="3600"/>
              <a:buFont typeface="Arial"/>
              <a:buChar char="•"/>
            </a:pPr>
            <a:r>
              <a:rPr lang="nl-NL" sz="3000" b="0" i="0" u="none" strike="noStrike" cap="none" dirty="0">
                <a:solidFill>
                  <a:srgbClr val="000000"/>
                </a:solidFill>
                <a:latin typeface="+mn-lt"/>
                <a:ea typeface="Calibri"/>
                <a:cs typeface="Calibri"/>
                <a:sym typeface="Calibri"/>
              </a:rPr>
              <a:t>Bite more</a:t>
            </a:r>
            <a:endParaRPr sz="3000" b="0" i="0" u="none" strike="noStrike" cap="none" dirty="0">
              <a:solidFill>
                <a:srgbClr val="000000"/>
              </a:solidFill>
              <a:latin typeface="+mn-lt"/>
              <a:ea typeface="Calibri"/>
              <a:cs typeface="Calibri"/>
              <a:sym typeface="Calibri"/>
            </a:endParaRPr>
          </a:p>
        </p:txBody>
      </p:sp>
      <p:grpSp>
        <p:nvGrpSpPr>
          <p:cNvPr id="2" name="Group 1">
            <a:extLst>
              <a:ext uri="{FF2B5EF4-FFF2-40B4-BE49-F238E27FC236}">
                <a16:creationId xmlns:a16="http://schemas.microsoft.com/office/drawing/2014/main" id="{22A4C4BA-049B-4AB4-A8D2-5230259D543B}"/>
              </a:ext>
            </a:extLst>
          </p:cNvPr>
          <p:cNvGrpSpPr/>
          <p:nvPr/>
        </p:nvGrpSpPr>
        <p:grpSpPr>
          <a:xfrm>
            <a:off x="4652834" y="1005084"/>
            <a:ext cx="6274623" cy="5414609"/>
            <a:chOff x="4652834" y="1005084"/>
            <a:chExt cx="6274623" cy="5414609"/>
          </a:xfrm>
        </p:grpSpPr>
        <p:pic>
          <p:nvPicPr>
            <p:cNvPr id="186" name="Google Shape;186;p22" descr="Afbeelding2.jpg"/>
            <p:cNvPicPr preferRelativeResize="0"/>
            <p:nvPr/>
          </p:nvPicPr>
          <p:blipFill rotWithShape="1">
            <a:blip r:embed="rId3" cstate="print">
              <a:alphaModFix/>
              <a:extLst>
                <a:ext uri="{28A0092B-C50C-407E-A947-70E740481C1C}">
                  <a14:useLocalDpi xmlns:a14="http://schemas.microsoft.com/office/drawing/2010/main"/>
                </a:ext>
              </a:extLst>
            </a:blip>
            <a:srcRect b="-405"/>
            <a:stretch/>
          </p:blipFill>
          <p:spPr>
            <a:xfrm>
              <a:off x="4662685" y="1005084"/>
              <a:ext cx="6264772" cy="5414609"/>
            </a:xfrm>
            <a:prstGeom prst="rect">
              <a:avLst/>
            </a:prstGeom>
            <a:noFill/>
            <a:ln>
              <a:noFill/>
            </a:ln>
          </p:spPr>
        </p:pic>
        <p:sp>
          <p:nvSpPr>
            <p:cNvPr id="188" name="Google Shape;188;p22"/>
            <p:cNvSpPr/>
            <p:nvPr/>
          </p:nvSpPr>
          <p:spPr>
            <a:xfrm>
              <a:off x="4652834" y="6129872"/>
              <a:ext cx="1652588" cy="2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r>
                <a:rPr lang="nl-NL" sz="800" b="0" i="0" u="none" strike="noStrike" cap="none">
                  <a:solidFill>
                    <a:schemeClr val="dk1"/>
                  </a:solidFill>
                  <a:latin typeface="Arial"/>
                  <a:ea typeface="Arial"/>
                  <a:cs typeface="Arial"/>
                  <a:sym typeface="Arial"/>
                </a:rPr>
                <a:t>Photo: USDA</a:t>
              </a:r>
              <a:endParaRPr sz="800" b="0" i="0" u="none" strike="noStrike" cap="none">
                <a:solidFill>
                  <a:schemeClr val="dk1"/>
                </a:solidFill>
                <a:latin typeface="Arial"/>
                <a:ea typeface="Arial"/>
                <a:cs typeface="Arial"/>
                <a:sym typeface="Arial"/>
              </a:endParaRPr>
            </a:p>
          </p:txBody>
        </p:sp>
      </p:grpSp>
      <p:sp>
        <p:nvSpPr>
          <p:cNvPr id="190" name="Google Shape;190;p22"/>
          <p:cNvSpPr txBox="1"/>
          <p:nvPr/>
        </p:nvSpPr>
        <p:spPr>
          <a:xfrm>
            <a:off x="1097850" y="0"/>
            <a:ext cx="99963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Vector-borne diseases</a:t>
            </a:r>
            <a:endParaRPr sz="3200" b="1" dirty="0">
              <a:latin typeface="+mn-lt"/>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g53da034913_0_106"/>
          <p:cNvSpPr txBox="1"/>
          <p:nvPr/>
        </p:nvSpPr>
        <p:spPr>
          <a:xfrm>
            <a:off x="1097850" y="7442"/>
            <a:ext cx="99963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Emerging Infections - One Health</a:t>
            </a:r>
            <a:endParaRPr sz="3200" b="1" dirty="0">
              <a:latin typeface="+mn-lt"/>
              <a:cs typeface="Calibri"/>
            </a:endParaRPr>
          </a:p>
        </p:txBody>
      </p:sp>
      <p:grpSp>
        <p:nvGrpSpPr>
          <p:cNvPr id="197" name="Google Shape;197;g53da034913_0_106"/>
          <p:cNvGrpSpPr/>
          <p:nvPr/>
        </p:nvGrpSpPr>
        <p:grpSpPr>
          <a:xfrm>
            <a:off x="135937" y="1840665"/>
            <a:ext cx="6000988" cy="3752691"/>
            <a:chOff x="0" y="2184400"/>
            <a:chExt cx="5238750" cy="3492500"/>
          </a:xfrm>
        </p:grpSpPr>
        <p:pic>
          <p:nvPicPr>
            <p:cNvPr id="198" name="Google Shape;198;g53da034913_0_10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2184400"/>
              <a:ext cx="5238750" cy="3492500"/>
            </a:xfrm>
            <a:prstGeom prst="rect">
              <a:avLst/>
            </a:prstGeom>
            <a:noFill/>
            <a:ln>
              <a:noFill/>
            </a:ln>
          </p:spPr>
        </p:pic>
        <p:sp>
          <p:nvSpPr>
            <p:cNvPr id="199" name="Google Shape;199;g53da034913_0_106"/>
            <p:cNvSpPr txBox="1"/>
            <p:nvPr/>
          </p:nvSpPr>
          <p:spPr>
            <a:xfrm>
              <a:off x="0" y="5364902"/>
              <a:ext cx="1257300" cy="30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800" b="0" i="0" u="none" strike="noStrike" cap="none" dirty="0">
                  <a:solidFill>
                    <a:srgbClr val="FFFFFF"/>
                  </a:solidFill>
                  <a:latin typeface="Calibri" panose="020F0502020204030204" pitchFamily="34" charset="0"/>
                  <a:cs typeface="Calibri" panose="020F0502020204030204" pitchFamily="34" charset="0"/>
                  <a:sym typeface="Arial"/>
                </a:rPr>
                <a:t>Photo: One Earth</a:t>
              </a:r>
              <a:endParaRPr sz="800" b="0" i="0" u="none" strike="noStrike" cap="none" dirty="0">
                <a:solidFill>
                  <a:srgbClr val="FFFFFF"/>
                </a:solidFill>
                <a:latin typeface="Calibri" panose="020F0502020204030204" pitchFamily="34" charset="0"/>
                <a:cs typeface="Calibri" panose="020F0502020204030204" pitchFamily="34" charset="0"/>
                <a:sym typeface="Arial"/>
              </a:endParaRPr>
            </a:p>
          </p:txBody>
        </p:sp>
      </p:grpSp>
      <p:grpSp>
        <p:nvGrpSpPr>
          <p:cNvPr id="200" name="Google Shape;200;g53da034913_0_106"/>
          <p:cNvGrpSpPr/>
          <p:nvPr/>
        </p:nvGrpSpPr>
        <p:grpSpPr>
          <a:xfrm>
            <a:off x="6358323" y="1383800"/>
            <a:ext cx="5697750" cy="5061675"/>
            <a:chOff x="6494250" y="1383800"/>
            <a:chExt cx="5697750" cy="5061675"/>
          </a:xfrm>
        </p:grpSpPr>
        <p:pic>
          <p:nvPicPr>
            <p:cNvPr id="201" name="Google Shape;201;g53da034913_0_10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494250" y="1383800"/>
              <a:ext cx="4973852" cy="4756873"/>
            </a:xfrm>
            <a:prstGeom prst="rect">
              <a:avLst/>
            </a:prstGeom>
            <a:noFill/>
            <a:ln>
              <a:noFill/>
            </a:ln>
          </p:spPr>
        </p:pic>
        <p:sp>
          <p:nvSpPr>
            <p:cNvPr id="202" name="Google Shape;202;g53da034913_0_106"/>
            <p:cNvSpPr txBox="1"/>
            <p:nvPr/>
          </p:nvSpPr>
          <p:spPr>
            <a:xfrm>
              <a:off x="8726700" y="6140675"/>
              <a:ext cx="3465300" cy="30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By Thddbfk - Own work, CC BY-SA 4.0</a:t>
              </a:r>
              <a:endParaRPr sz="1200" b="0" i="0" u="none" strike="noStrike" cap="non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7"/>
        <p:cNvGrpSpPr/>
        <p:nvPr/>
      </p:nvGrpSpPr>
      <p:grpSpPr>
        <a:xfrm>
          <a:off x="0" y="0"/>
          <a:ext cx="0" cy="0"/>
          <a:chOff x="0" y="0"/>
          <a:chExt cx="0" cy="0"/>
        </a:xfrm>
      </p:grpSpPr>
      <p:sp>
        <p:nvSpPr>
          <p:cNvPr id="209" name="Google Shape;209;g53da034913_0_120"/>
          <p:cNvSpPr txBox="1"/>
          <p:nvPr/>
        </p:nvSpPr>
        <p:spPr>
          <a:xfrm>
            <a:off x="1097850" y="196367"/>
            <a:ext cx="99963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dirty="0">
                <a:latin typeface="+mn-lt"/>
                <a:cs typeface="Calibri"/>
                <a:sym typeface="Calibri"/>
              </a:rPr>
              <a:t>COVID-19</a:t>
            </a:r>
            <a:endParaRPr sz="3200" b="1" dirty="0">
              <a:latin typeface="+mn-lt"/>
              <a:cs typeface="Calibri"/>
            </a:endParaRPr>
          </a:p>
        </p:txBody>
      </p:sp>
      <p:pic>
        <p:nvPicPr>
          <p:cNvPr id="3" name="Picture 2">
            <a:extLst>
              <a:ext uri="{FF2B5EF4-FFF2-40B4-BE49-F238E27FC236}">
                <a16:creationId xmlns:a16="http://schemas.microsoft.com/office/drawing/2014/main" id="{B402540F-4554-42AB-88E7-739B5EA671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4776" y="1891235"/>
            <a:ext cx="5029414" cy="2829046"/>
          </a:xfrm>
          <a:prstGeom prst="rect">
            <a:avLst/>
          </a:prstGeom>
        </p:spPr>
      </p:pic>
      <p:pic>
        <p:nvPicPr>
          <p:cNvPr id="211" name="Google Shape;211;g53da034913_0_120"/>
          <p:cNvPicPr preferRelativeResize="0"/>
          <p:nvPr/>
        </p:nvPicPr>
        <p:blipFill rotWithShape="1">
          <a:blip r:embed="rId4">
            <a:alphaModFix/>
          </a:blip>
          <a:srcRect/>
          <a:stretch/>
        </p:blipFill>
        <p:spPr>
          <a:xfrm>
            <a:off x="5350475" y="1664643"/>
            <a:ext cx="6792097" cy="4390168"/>
          </a:xfrm>
          <a:prstGeom prst="rect">
            <a:avLst/>
          </a:prstGeom>
          <a:noFill/>
          <a:ln>
            <a:noFill/>
          </a:ln>
        </p:spPr>
      </p:pic>
      <p:sp>
        <p:nvSpPr>
          <p:cNvPr id="10" name="Google Shape;199;g53da034913_0_106">
            <a:extLst>
              <a:ext uri="{FF2B5EF4-FFF2-40B4-BE49-F238E27FC236}">
                <a16:creationId xmlns:a16="http://schemas.microsoft.com/office/drawing/2014/main" id="{439A8477-F5BB-4893-B983-DE25F2802AED}"/>
              </a:ext>
            </a:extLst>
          </p:cNvPr>
          <p:cNvSpPr txBox="1"/>
          <p:nvPr/>
        </p:nvSpPr>
        <p:spPr>
          <a:xfrm>
            <a:off x="1470467" y="5060404"/>
            <a:ext cx="2496052" cy="3275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800" b="0" i="0" u="none" strike="noStrike" cap="none" dirty="0">
                <a:solidFill>
                  <a:schemeClr val="tx1"/>
                </a:solidFill>
                <a:latin typeface="Calibri" panose="020F0502020204030204" pitchFamily="34" charset="0"/>
                <a:cs typeface="Calibri" panose="020F0502020204030204" pitchFamily="34" charset="0"/>
                <a:sym typeface="Arial"/>
              </a:rPr>
              <a:t>Photo: Centers for Disease Control and Prevention</a:t>
            </a:r>
            <a:endParaRPr sz="800" b="0" i="0" u="none" strike="noStrike" cap="none" dirty="0">
              <a:solidFill>
                <a:schemeClr val="tx1"/>
              </a:solidFill>
              <a:latin typeface="Calibri" panose="020F0502020204030204" pitchFamily="34" charset="0"/>
              <a:cs typeface="Calibri" panose="020F0502020204030204" pitchFamily="34" charset="0"/>
              <a:sym typeface="Arial"/>
            </a:endParaRPr>
          </a:p>
        </p:txBody>
      </p:sp>
      <p:sp>
        <p:nvSpPr>
          <p:cNvPr id="11" name="Google Shape;199;g53da034913_0_106">
            <a:extLst>
              <a:ext uri="{FF2B5EF4-FFF2-40B4-BE49-F238E27FC236}">
                <a16:creationId xmlns:a16="http://schemas.microsoft.com/office/drawing/2014/main" id="{A50C519B-0000-4961-9FAE-1D3206628A26}"/>
              </a:ext>
            </a:extLst>
          </p:cNvPr>
          <p:cNvSpPr txBox="1"/>
          <p:nvPr/>
        </p:nvSpPr>
        <p:spPr>
          <a:xfrm>
            <a:off x="5412290" y="5702962"/>
            <a:ext cx="1440237" cy="3275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800" b="0" i="0" u="none" strike="noStrike" cap="none" dirty="0">
                <a:solidFill>
                  <a:schemeClr val="tx1"/>
                </a:solidFill>
                <a:latin typeface="Calibri" panose="020F0502020204030204" pitchFamily="34" charset="0"/>
                <a:cs typeface="Calibri" panose="020F0502020204030204" pitchFamily="34" charset="0"/>
                <a:sym typeface="Arial"/>
              </a:rPr>
              <a:t>Photo: IFRC</a:t>
            </a:r>
            <a:endParaRPr sz="800" b="0" i="0" u="none" strike="noStrike" cap="none" dirty="0">
              <a:solidFill>
                <a:schemeClr val="tx1"/>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6"/>
        <p:cNvGrpSpPr/>
        <p:nvPr/>
      </p:nvGrpSpPr>
      <p:grpSpPr>
        <a:xfrm>
          <a:off x="0" y="0"/>
          <a:ext cx="0" cy="0"/>
          <a:chOff x="0" y="0"/>
          <a:chExt cx="0" cy="0"/>
        </a:xfrm>
      </p:grpSpPr>
      <p:grpSp>
        <p:nvGrpSpPr>
          <p:cNvPr id="217" name="Google Shape;217;ga4a6a5112b_0_37"/>
          <p:cNvGrpSpPr/>
          <p:nvPr/>
        </p:nvGrpSpPr>
        <p:grpSpPr>
          <a:xfrm>
            <a:off x="0" y="7556"/>
            <a:ext cx="12191981" cy="6578123"/>
            <a:chOff x="0" y="7556"/>
            <a:chExt cx="12191981" cy="6578123"/>
          </a:xfrm>
        </p:grpSpPr>
        <p:pic>
          <p:nvPicPr>
            <p:cNvPr id="218" name="Google Shape;218;ga4a6a5112b_0_37"/>
            <p:cNvPicPr preferRelativeResize="0"/>
            <p:nvPr/>
          </p:nvPicPr>
          <p:blipFill rotWithShape="1">
            <a:blip r:embed="rId3">
              <a:alphaModFix/>
            </a:blip>
            <a:srcRect/>
            <a:stretch/>
          </p:blipFill>
          <p:spPr>
            <a:xfrm>
              <a:off x="0" y="7556"/>
              <a:ext cx="12191981" cy="6491568"/>
            </a:xfrm>
            <a:prstGeom prst="rect">
              <a:avLst/>
            </a:prstGeom>
            <a:noFill/>
            <a:ln>
              <a:noFill/>
            </a:ln>
          </p:spPr>
        </p:pic>
        <p:sp>
          <p:nvSpPr>
            <p:cNvPr id="219" name="Google Shape;219;ga4a6a5112b_0_37"/>
            <p:cNvSpPr txBox="1"/>
            <p:nvPr/>
          </p:nvSpPr>
          <p:spPr>
            <a:xfrm>
              <a:off x="49162" y="6272978"/>
              <a:ext cx="1470720" cy="3127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Calibri"/>
                  <a:ea typeface="Calibri"/>
                  <a:cs typeface="Calibri"/>
                  <a:sym typeface="Calibri"/>
                </a:rPr>
                <a:t>Photo:AP / A. Qadri</a:t>
              </a:r>
              <a:endParaRPr sz="800" b="0" i="0" u="none" strike="noStrike" cap="none" dirty="0">
                <a:solidFill>
                  <a:schemeClr val="lt1"/>
                </a:solidFill>
                <a:latin typeface="Calibri"/>
                <a:ea typeface="Calibri"/>
                <a:cs typeface="Calibri"/>
                <a:sym typeface="Calibri"/>
              </a:endParaRPr>
            </a:p>
          </p:txBody>
        </p:sp>
      </p:grpSp>
      <p:sp>
        <p:nvSpPr>
          <p:cNvPr id="221" name="Google Shape;221;ga4a6a5112b_0_37"/>
          <p:cNvSpPr txBox="1"/>
          <p:nvPr/>
        </p:nvSpPr>
        <p:spPr>
          <a:xfrm>
            <a:off x="1097850" y="30113"/>
            <a:ext cx="99963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Non-communicable diseases</a:t>
            </a:r>
            <a:endParaRPr sz="3200" b="1" dirty="0">
              <a:latin typeface="+mn-lt"/>
              <a:cs typeface="Calibri"/>
            </a:endParaRPr>
          </a:p>
        </p:txBody>
      </p:sp>
      <p:pic>
        <p:nvPicPr>
          <p:cNvPr id="222" name="Google Shape;222;ga4a6a5112b_0_37"/>
          <p:cNvPicPr preferRelativeResize="0"/>
          <p:nvPr/>
        </p:nvPicPr>
        <p:blipFill rotWithShape="1">
          <a:blip r:embed="rId4">
            <a:alphaModFix/>
          </a:blip>
          <a:srcRect/>
          <a:stretch/>
        </p:blipFill>
        <p:spPr>
          <a:xfrm>
            <a:off x="8249264" y="1397763"/>
            <a:ext cx="3755923" cy="2318569"/>
          </a:xfrm>
          <a:prstGeom prst="rect">
            <a:avLst/>
          </a:prstGeom>
          <a:noFill/>
          <a:ln w="12700" cap="flat" cmpd="sng">
            <a:solidFill>
              <a:srgbClr val="D8D8D8"/>
            </a:solidFill>
            <a:prstDash val="solid"/>
            <a:round/>
            <a:headEnd type="none" w="sm" len="sm"/>
            <a:tailEnd type="none" w="sm" len="sm"/>
          </a:ln>
        </p:spPr>
      </p:pic>
      <p:grpSp>
        <p:nvGrpSpPr>
          <p:cNvPr id="223" name="Google Shape;223;ga4a6a5112b_0_37"/>
          <p:cNvGrpSpPr/>
          <p:nvPr/>
        </p:nvGrpSpPr>
        <p:grpSpPr>
          <a:xfrm>
            <a:off x="8249264" y="3786389"/>
            <a:ext cx="3755923" cy="2692060"/>
            <a:chOff x="8249264" y="3786389"/>
            <a:chExt cx="3755923" cy="2692060"/>
          </a:xfrm>
        </p:grpSpPr>
        <p:pic>
          <p:nvPicPr>
            <p:cNvPr id="224" name="Google Shape;224;ga4a6a5112b_0_37"/>
            <p:cNvPicPr preferRelativeResize="0"/>
            <p:nvPr/>
          </p:nvPicPr>
          <p:blipFill rotWithShape="1">
            <a:blip r:embed="rId5">
              <a:alphaModFix/>
            </a:blip>
            <a:srcRect/>
            <a:stretch/>
          </p:blipFill>
          <p:spPr>
            <a:xfrm>
              <a:off x="8249264" y="3786389"/>
              <a:ext cx="3755923" cy="2646605"/>
            </a:xfrm>
            <a:prstGeom prst="rect">
              <a:avLst/>
            </a:prstGeom>
            <a:noFill/>
            <a:ln w="12700" cap="flat" cmpd="sng">
              <a:solidFill>
                <a:srgbClr val="D8D8D8"/>
              </a:solidFill>
              <a:prstDash val="solid"/>
              <a:round/>
              <a:headEnd type="none" w="sm" len="sm"/>
              <a:tailEnd type="none" w="sm" len="sm"/>
            </a:ln>
          </p:spPr>
        </p:pic>
        <p:sp>
          <p:nvSpPr>
            <p:cNvPr id="225" name="Google Shape;225;ga4a6a5112b_0_37"/>
            <p:cNvSpPr txBox="1"/>
            <p:nvPr/>
          </p:nvSpPr>
          <p:spPr>
            <a:xfrm>
              <a:off x="8345040" y="6245072"/>
              <a:ext cx="1058452" cy="2333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Calibri"/>
                  <a:ea typeface="Calibri"/>
                  <a:cs typeface="Calibri"/>
                  <a:sym typeface="Calibri"/>
                </a:rPr>
                <a:t>Photo: Shutterstock</a:t>
              </a:r>
              <a:endParaRPr sz="800" b="0" i="0" u="none" strike="noStrike" cap="none" dirty="0">
                <a:solidFill>
                  <a:schemeClr val="lt1"/>
                </a:solidFill>
                <a:latin typeface="Calibri"/>
                <a:ea typeface="Calibri"/>
                <a:cs typeface="Calibri"/>
                <a:sym typeface="Calibri"/>
              </a:endParaRPr>
            </a:p>
          </p:txBody>
        </p:sp>
      </p:grpSp>
      <p:sp>
        <p:nvSpPr>
          <p:cNvPr id="11" name="Google Shape;231;ga4a6a5112b_0_37">
            <a:extLst>
              <a:ext uri="{FF2B5EF4-FFF2-40B4-BE49-F238E27FC236}">
                <a16:creationId xmlns:a16="http://schemas.microsoft.com/office/drawing/2014/main" id="{885BA963-2F32-4460-BD49-42EDB691DFEA}"/>
              </a:ext>
            </a:extLst>
          </p:cNvPr>
          <p:cNvSpPr txBox="1"/>
          <p:nvPr/>
        </p:nvSpPr>
        <p:spPr>
          <a:xfrm>
            <a:off x="8430265" y="3467953"/>
            <a:ext cx="7377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dirty="0">
                <a:solidFill>
                  <a:schemeClr val="lt1"/>
                </a:solidFill>
                <a:latin typeface="Calibri"/>
                <a:ea typeface="Calibri"/>
                <a:cs typeface="Calibri"/>
                <a:sym typeface="Calibri"/>
              </a:rPr>
              <a:t>Photo: IFRC</a:t>
            </a:r>
            <a:endParaRPr sz="8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0"/>
        <p:cNvGrpSpPr/>
        <p:nvPr/>
      </p:nvGrpSpPr>
      <p:grpSpPr>
        <a:xfrm>
          <a:off x="0" y="0"/>
          <a:ext cx="0" cy="0"/>
          <a:chOff x="0" y="0"/>
          <a:chExt cx="0" cy="0"/>
        </a:xfrm>
      </p:grpSpPr>
      <p:sp>
        <p:nvSpPr>
          <p:cNvPr id="232" name="Google Shape;232;g53da034913_0_8"/>
          <p:cNvSpPr txBox="1"/>
          <p:nvPr/>
        </p:nvSpPr>
        <p:spPr>
          <a:xfrm>
            <a:off x="1097850" y="14999"/>
            <a:ext cx="99963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Mental Health</a:t>
            </a:r>
            <a:endParaRPr sz="3200" b="1" dirty="0">
              <a:latin typeface="+mn-lt"/>
              <a:cs typeface="Calibri"/>
            </a:endParaRPr>
          </a:p>
        </p:txBody>
      </p:sp>
      <p:grpSp>
        <p:nvGrpSpPr>
          <p:cNvPr id="3" name="Group 2">
            <a:extLst>
              <a:ext uri="{FF2B5EF4-FFF2-40B4-BE49-F238E27FC236}">
                <a16:creationId xmlns:a16="http://schemas.microsoft.com/office/drawing/2014/main" id="{7436ECE4-DC5C-40DA-A9A5-2BC644215FE0}"/>
              </a:ext>
            </a:extLst>
          </p:cNvPr>
          <p:cNvGrpSpPr/>
          <p:nvPr/>
        </p:nvGrpSpPr>
        <p:grpSpPr>
          <a:xfrm>
            <a:off x="5618481" y="1910000"/>
            <a:ext cx="6565283" cy="3656749"/>
            <a:chOff x="5618481" y="1910000"/>
            <a:chExt cx="6565283" cy="3656749"/>
          </a:xfrm>
        </p:grpSpPr>
        <p:pic>
          <p:nvPicPr>
            <p:cNvPr id="234" name="Google Shape;234;g53da034913_0_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618481" y="1910000"/>
              <a:ext cx="6565283" cy="3656749"/>
            </a:xfrm>
            <a:prstGeom prst="rect">
              <a:avLst/>
            </a:prstGeom>
            <a:noFill/>
            <a:ln>
              <a:noFill/>
            </a:ln>
          </p:spPr>
        </p:pic>
        <p:sp>
          <p:nvSpPr>
            <p:cNvPr id="5" name="Google Shape;225;ga4a6a5112b_0_37">
              <a:extLst>
                <a:ext uri="{FF2B5EF4-FFF2-40B4-BE49-F238E27FC236}">
                  <a16:creationId xmlns:a16="http://schemas.microsoft.com/office/drawing/2014/main" id="{45FE3BCA-7E9B-434C-AAF9-7DC112BE739E}"/>
                </a:ext>
              </a:extLst>
            </p:cNvPr>
            <p:cNvSpPr txBox="1"/>
            <p:nvPr/>
          </p:nvSpPr>
          <p:spPr>
            <a:xfrm>
              <a:off x="6170249" y="5330669"/>
              <a:ext cx="1355015" cy="2360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Calibri"/>
                  <a:ea typeface="Calibri"/>
                  <a:cs typeface="Calibri"/>
                  <a:sym typeface="Calibri"/>
                </a:rPr>
                <a:t>Photo: D. Onyodi/KRCS</a:t>
              </a:r>
              <a:endParaRPr sz="800" b="0" i="0" u="none" strike="noStrike" cap="none" dirty="0">
                <a:solidFill>
                  <a:schemeClr val="lt1"/>
                </a:solidFill>
                <a:latin typeface="Calibri"/>
                <a:ea typeface="Calibri"/>
                <a:cs typeface="Calibri"/>
                <a:sym typeface="Calibri"/>
              </a:endParaRPr>
            </a:p>
          </p:txBody>
        </p:sp>
      </p:grpSp>
      <p:grpSp>
        <p:nvGrpSpPr>
          <p:cNvPr id="2" name="Group 1">
            <a:extLst>
              <a:ext uri="{FF2B5EF4-FFF2-40B4-BE49-F238E27FC236}">
                <a16:creationId xmlns:a16="http://schemas.microsoft.com/office/drawing/2014/main" id="{6C758B05-4365-4C5F-8E17-DDD61144DB36}"/>
              </a:ext>
            </a:extLst>
          </p:cNvPr>
          <p:cNvGrpSpPr/>
          <p:nvPr/>
        </p:nvGrpSpPr>
        <p:grpSpPr>
          <a:xfrm>
            <a:off x="-16387" y="1910000"/>
            <a:ext cx="5634868" cy="3660865"/>
            <a:chOff x="-16387" y="1910000"/>
            <a:chExt cx="5536011" cy="3660865"/>
          </a:xfrm>
        </p:grpSpPr>
        <p:pic>
          <p:nvPicPr>
            <p:cNvPr id="233" name="Google Shape;233;g53da034913_0_8"/>
            <p:cNvPicPr preferRelativeResize="0"/>
            <p:nvPr/>
          </p:nvPicPr>
          <p:blipFill rotWithShape="1">
            <a:blip r:embed="rId4">
              <a:alphaModFix/>
            </a:blip>
            <a:srcRect/>
            <a:stretch/>
          </p:blipFill>
          <p:spPr>
            <a:xfrm>
              <a:off x="0" y="1910000"/>
              <a:ext cx="5519624" cy="3656750"/>
            </a:xfrm>
            <a:prstGeom prst="rect">
              <a:avLst/>
            </a:prstGeom>
            <a:noFill/>
            <a:ln>
              <a:noFill/>
            </a:ln>
          </p:spPr>
        </p:pic>
        <p:sp>
          <p:nvSpPr>
            <p:cNvPr id="6" name="Google Shape;225;ga4a6a5112b_0_37">
              <a:extLst>
                <a:ext uri="{FF2B5EF4-FFF2-40B4-BE49-F238E27FC236}">
                  <a16:creationId xmlns:a16="http://schemas.microsoft.com/office/drawing/2014/main" id="{3E6F9406-FABF-43A7-BE57-58B425E05F1C}"/>
                </a:ext>
              </a:extLst>
            </p:cNvPr>
            <p:cNvSpPr txBox="1"/>
            <p:nvPr/>
          </p:nvSpPr>
          <p:spPr>
            <a:xfrm>
              <a:off x="-16387" y="5334785"/>
              <a:ext cx="1355015" cy="2360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Calibri"/>
                  <a:ea typeface="Calibri"/>
                  <a:cs typeface="Calibri"/>
                  <a:sym typeface="Calibri"/>
                </a:rPr>
                <a:t>Photo: Croatian Red Cross</a:t>
              </a:r>
              <a:endParaRPr sz="800" b="0" i="0" u="none" strike="noStrike" cap="none" dirty="0">
                <a:solidFill>
                  <a:schemeClr val="lt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
        <p:cNvGrpSpPr/>
        <p:nvPr/>
      </p:nvGrpSpPr>
      <p:grpSpPr>
        <a:xfrm>
          <a:off x="0" y="0"/>
          <a:ext cx="0" cy="0"/>
          <a:chOff x="0" y="0"/>
          <a:chExt cx="0" cy="0"/>
        </a:xfrm>
      </p:grpSpPr>
      <p:sp>
        <p:nvSpPr>
          <p:cNvPr id="34" name="Google Shape;34;p2"/>
          <p:cNvSpPr/>
          <p:nvPr/>
        </p:nvSpPr>
        <p:spPr>
          <a:xfrm>
            <a:off x="6096000" y="0"/>
            <a:ext cx="6096000" cy="6858000"/>
          </a:xfrm>
          <a:prstGeom prst="rect">
            <a:avLst/>
          </a:prstGeom>
          <a:solidFill>
            <a:srgbClr val="F177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p:txBody>
      </p:sp>
      <p:sp>
        <p:nvSpPr>
          <p:cNvPr id="35" name="Google Shape;35;p2"/>
          <p:cNvSpPr txBox="1"/>
          <p:nvPr/>
        </p:nvSpPr>
        <p:spPr>
          <a:xfrm>
            <a:off x="85388" y="1069169"/>
            <a:ext cx="5616600" cy="4401164"/>
          </a:xfrm>
          <a:prstGeom prst="rect">
            <a:avLst/>
          </a:prstGeom>
          <a:noFill/>
          <a:ln>
            <a:noFill/>
          </a:ln>
        </p:spPr>
        <p:txBody>
          <a:bodyPr spcFirstLastPara="1" wrap="square" lIns="91425" tIns="45700" rIns="91425" bIns="45700" anchor="t" anchorCtr="0">
            <a:spAutoFit/>
          </a:bodyPr>
          <a:lstStyle/>
          <a:p>
            <a:pPr marL="800100" marR="0" lvl="1" indent="-342900" algn="l" rtl="0">
              <a:lnSpc>
                <a:spcPct val="100000"/>
              </a:lnSpc>
              <a:spcBef>
                <a:spcPts val="0"/>
              </a:spcBef>
              <a:spcAft>
                <a:spcPts val="0"/>
              </a:spcAft>
              <a:buClr>
                <a:srgbClr val="FF0000"/>
              </a:buClr>
              <a:buSzPts val="2800"/>
              <a:buFont typeface="Arial"/>
              <a:buChar char="•"/>
            </a:pPr>
            <a:r>
              <a:rPr lang="nl-NL" sz="2800" b="1" i="0" u="none" strike="noStrike" cap="none" dirty="0">
                <a:solidFill>
                  <a:schemeClr val="dk1"/>
                </a:solidFill>
                <a:latin typeface="+mn-lt"/>
                <a:ea typeface="Avenir"/>
                <a:cs typeface="Calibri" panose="020F0502020204030204" pitchFamily="34" charset="0"/>
                <a:sym typeface="Avenir"/>
              </a:rPr>
              <a:t>200 million </a:t>
            </a:r>
            <a:r>
              <a:rPr lang="nl-NL" sz="2800" b="0" i="0" u="none" strike="noStrike" cap="none" dirty="0">
                <a:solidFill>
                  <a:schemeClr val="dk1"/>
                </a:solidFill>
                <a:latin typeface="+mn-lt"/>
                <a:ea typeface="Avenir"/>
                <a:cs typeface="Calibri" panose="020F0502020204030204" pitchFamily="34" charset="0"/>
                <a:sym typeface="Avenir"/>
              </a:rPr>
              <a:t>people dependent of humanitarian assistance per year</a:t>
            </a:r>
            <a:r>
              <a:rPr lang="nl-NL" sz="2800" b="0" i="0" u="none" strike="noStrike" cap="none" dirty="0">
                <a:solidFill>
                  <a:schemeClr val="dk1"/>
                </a:solidFill>
                <a:highlight>
                  <a:srgbClr val="FFFFFF"/>
                </a:highlight>
                <a:latin typeface="+mn-lt"/>
                <a:ea typeface="Avenir"/>
                <a:cs typeface="Calibri" panose="020F0502020204030204" pitchFamily="34" charset="0"/>
                <a:sym typeface="Avenir"/>
              </a:rPr>
              <a:t> as a result of climate change </a:t>
            </a:r>
            <a:r>
              <a:rPr lang="nl-NL" sz="2800" b="0" i="0" u="none" strike="noStrike" cap="none" dirty="0">
                <a:solidFill>
                  <a:schemeClr val="dk1"/>
                </a:solidFill>
                <a:latin typeface="+mn-lt"/>
                <a:ea typeface="Avenir"/>
                <a:cs typeface="Calibri" panose="020F0502020204030204" pitchFamily="34" charset="0"/>
                <a:sym typeface="Avenir"/>
              </a:rPr>
              <a:t>by 2050, compared by </a:t>
            </a:r>
            <a:r>
              <a:rPr lang="nl-NL" sz="2800" b="1" i="0" u="none" strike="noStrike" cap="none" dirty="0">
                <a:solidFill>
                  <a:schemeClr val="dk1"/>
                </a:solidFill>
                <a:latin typeface="+mn-lt"/>
                <a:ea typeface="Avenir"/>
                <a:cs typeface="Calibri" panose="020F0502020204030204" pitchFamily="34" charset="0"/>
                <a:sym typeface="Avenir"/>
              </a:rPr>
              <a:t>108 million</a:t>
            </a:r>
            <a:r>
              <a:rPr lang="nl-NL" sz="2800" b="0" i="0" u="none" strike="noStrike" cap="none" dirty="0">
                <a:solidFill>
                  <a:schemeClr val="dk1"/>
                </a:solidFill>
                <a:latin typeface="+mn-lt"/>
                <a:ea typeface="Avenir"/>
                <a:cs typeface="Calibri" panose="020F0502020204030204" pitchFamily="34" charset="0"/>
                <a:sym typeface="Avenir"/>
              </a:rPr>
              <a:t> today</a:t>
            </a:r>
            <a:endParaRPr dirty="0">
              <a:latin typeface="+mn-lt"/>
              <a:cs typeface="Calibri" panose="020F0502020204030204" pitchFamily="34" charset="0"/>
            </a:endParaRPr>
          </a:p>
          <a:p>
            <a:pPr marL="800100" marR="0" lvl="1" indent="-165100" algn="l" rtl="0">
              <a:lnSpc>
                <a:spcPct val="100000"/>
              </a:lnSpc>
              <a:spcBef>
                <a:spcPts val="0"/>
              </a:spcBef>
              <a:spcAft>
                <a:spcPts val="0"/>
              </a:spcAft>
              <a:buClr>
                <a:srgbClr val="FF0000"/>
              </a:buClr>
              <a:buSzPts val="2800"/>
              <a:buFont typeface="Arial"/>
              <a:buNone/>
            </a:pPr>
            <a:endParaRPr sz="1400" b="0" i="0" u="none" strike="noStrike" cap="none" dirty="0">
              <a:solidFill>
                <a:srgbClr val="000000"/>
              </a:solidFill>
              <a:latin typeface="+mn-lt"/>
              <a:cs typeface="Calibri" panose="020F0502020204030204" pitchFamily="34" charset="0"/>
              <a:sym typeface="Arial"/>
            </a:endParaRPr>
          </a:p>
          <a:p>
            <a:pPr marL="800100" marR="0" lvl="1" indent="-342900" algn="l" rtl="0">
              <a:lnSpc>
                <a:spcPct val="100000"/>
              </a:lnSpc>
              <a:spcBef>
                <a:spcPts val="0"/>
              </a:spcBef>
              <a:spcAft>
                <a:spcPts val="0"/>
              </a:spcAft>
              <a:buClr>
                <a:srgbClr val="FF0000"/>
              </a:buClr>
              <a:buSzPts val="2800"/>
              <a:buFont typeface="Arial"/>
              <a:buChar char="•"/>
            </a:pPr>
            <a:r>
              <a:rPr lang="nl-NL" sz="2800" b="1" i="0" u="none" strike="noStrike" cap="none" dirty="0">
                <a:solidFill>
                  <a:schemeClr val="dk1"/>
                </a:solidFill>
                <a:latin typeface="+mn-lt"/>
                <a:ea typeface="Avenir"/>
                <a:cs typeface="Calibri" panose="020F0502020204030204" pitchFamily="34" charset="0"/>
                <a:sym typeface="Avenir"/>
              </a:rPr>
              <a:t>20 billion </a:t>
            </a:r>
            <a:r>
              <a:rPr lang="nl-NL" sz="2800" b="0" i="0" u="none" strike="noStrike" cap="none" dirty="0">
                <a:solidFill>
                  <a:schemeClr val="dk1"/>
                </a:solidFill>
                <a:latin typeface="+mn-lt"/>
                <a:ea typeface="Avenir"/>
                <a:cs typeface="Calibri" panose="020F0502020204030204" pitchFamily="34" charset="0"/>
                <a:sym typeface="Avenir"/>
              </a:rPr>
              <a:t>USD needed annually by 2030</a:t>
            </a:r>
            <a:endParaRPr dirty="0">
              <a:latin typeface="+mn-lt"/>
              <a:cs typeface="Calibri" panose="020F0502020204030204" pitchFamily="34" charset="0"/>
            </a:endParaRPr>
          </a:p>
          <a:p>
            <a:pPr marL="800100" marR="0" lvl="1" indent="-165100" algn="l" rtl="0">
              <a:lnSpc>
                <a:spcPct val="100000"/>
              </a:lnSpc>
              <a:spcBef>
                <a:spcPts val="0"/>
              </a:spcBef>
              <a:spcAft>
                <a:spcPts val="0"/>
              </a:spcAft>
              <a:buClr>
                <a:srgbClr val="FF0000"/>
              </a:buClr>
              <a:buSzPts val="2800"/>
              <a:buFont typeface="Arial"/>
              <a:buNone/>
            </a:pPr>
            <a:endParaRPr sz="1400" b="0" i="0" u="none" strike="noStrike" cap="none" dirty="0">
              <a:solidFill>
                <a:srgbClr val="000000"/>
              </a:solidFill>
              <a:latin typeface="+mn-lt"/>
              <a:cs typeface="Calibri" panose="020F0502020204030204" pitchFamily="34" charset="0"/>
              <a:sym typeface="Arial"/>
            </a:endParaRPr>
          </a:p>
          <a:p>
            <a:pPr marL="800100" marR="0" lvl="1" indent="-342900" algn="l" rtl="0">
              <a:lnSpc>
                <a:spcPct val="100000"/>
              </a:lnSpc>
              <a:spcBef>
                <a:spcPts val="0"/>
              </a:spcBef>
              <a:spcAft>
                <a:spcPts val="0"/>
              </a:spcAft>
              <a:buClr>
                <a:srgbClr val="FF0000"/>
              </a:buClr>
              <a:buSzPts val="2800"/>
              <a:buFont typeface="Arial"/>
              <a:buChar char="•"/>
            </a:pPr>
            <a:r>
              <a:rPr lang="nl-NL" sz="2800" b="0" i="0" u="none" strike="noStrike" cap="none" dirty="0">
                <a:solidFill>
                  <a:schemeClr val="dk1"/>
                </a:solidFill>
                <a:latin typeface="+mn-lt"/>
                <a:ea typeface="Avenir"/>
                <a:cs typeface="Calibri" panose="020F0502020204030204" pitchFamily="34" charset="0"/>
                <a:sym typeface="Avenir"/>
              </a:rPr>
              <a:t>We still have a chance to act!</a:t>
            </a:r>
            <a:endParaRPr sz="1400" b="0" i="0" u="none" strike="noStrike" cap="none" dirty="0">
              <a:solidFill>
                <a:srgbClr val="000000"/>
              </a:solidFill>
              <a:latin typeface="+mn-lt"/>
              <a:cs typeface="Calibri" panose="020F0502020204030204" pitchFamily="34" charset="0"/>
              <a:sym typeface="Arial"/>
            </a:endParaRPr>
          </a:p>
        </p:txBody>
      </p:sp>
      <p:pic>
        <p:nvPicPr>
          <p:cNvPr id="36" name="Google Shape;36;p2"/>
          <p:cNvPicPr preferRelativeResize="0"/>
          <p:nvPr/>
        </p:nvPicPr>
        <p:blipFill rotWithShape="1">
          <a:blip r:embed="rId3">
            <a:alphaModFix/>
          </a:blip>
          <a:srcRect/>
          <a:stretch/>
        </p:blipFill>
        <p:spPr>
          <a:xfrm>
            <a:off x="6450972" y="0"/>
            <a:ext cx="5185666" cy="6858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9"/>
        <p:cNvGrpSpPr/>
        <p:nvPr/>
      </p:nvGrpSpPr>
      <p:grpSpPr>
        <a:xfrm>
          <a:off x="0" y="0"/>
          <a:ext cx="0" cy="0"/>
          <a:chOff x="0" y="0"/>
          <a:chExt cx="0" cy="0"/>
        </a:xfrm>
      </p:grpSpPr>
      <p:sp>
        <p:nvSpPr>
          <p:cNvPr id="240" name="Google Shape;240;g53da034913_0_30"/>
          <p:cNvSpPr txBox="1"/>
          <p:nvPr/>
        </p:nvSpPr>
        <p:spPr>
          <a:xfrm>
            <a:off x="1097850" y="22556"/>
            <a:ext cx="99963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Migration (forced and voluntary) </a:t>
            </a:r>
            <a:endParaRPr sz="3200" b="1" dirty="0">
              <a:latin typeface="+mn-lt"/>
              <a:cs typeface="Calibri"/>
            </a:endParaRPr>
          </a:p>
        </p:txBody>
      </p:sp>
      <p:grpSp>
        <p:nvGrpSpPr>
          <p:cNvPr id="2" name="Group 1">
            <a:extLst>
              <a:ext uri="{FF2B5EF4-FFF2-40B4-BE49-F238E27FC236}">
                <a16:creationId xmlns:a16="http://schemas.microsoft.com/office/drawing/2014/main" id="{0DABAD0B-0C8A-4CFF-9F9B-88B4BEDF30E7}"/>
              </a:ext>
            </a:extLst>
          </p:cNvPr>
          <p:cNvGrpSpPr/>
          <p:nvPr/>
        </p:nvGrpSpPr>
        <p:grpSpPr>
          <a:xfrm>
            <a:off x="256032" y="1682495"/>
            <a:ext cx="5763770" cy="3923379"/>
            <a:chOff x="256032" y="1682495"/>
            <a:chExt cx="5763770" cy="3923379"/>
          </a:xfrm>
        </p:grpSpPr>
        <p:pic>
          <p:nvPicPr>
            <p:cNvPr id="241" name="Google Shape;241;g53da034913_0_30"/>
            <p:cNvPicPr preferRelativeResize="0"/>
            <p:nvPr/>
          </p:nvPicPr>
          <p:blipFill rotWithShape="1">
            <a:blip r:embed="rId3">
              <a:alphaModFix/>
            </a:blip>
            <a:srcRect/>
            <a:stretch/>
          </p:blipFill>
          <p:spPr>
            <a:xfrm>
              <a:off x="256032" y="1682495"/>
              <a:ext cx="5763770" cy="3923379"/>
            </a:xfrm>
            <a:prstGeom prst="rect">
              <a:avLst/>
            </a:prstGeom>
            <a:noFill/>
            <a:ln>
              <a:noFill/>
            </a:ln>
          </p:spPr>
        </p:pic>
        <p:sp>
          <p:nvSpPr>
            <p:cNvPr id="5" name="Google Shape;225;ga4a6a5112b_0_37">
              <a:extLst>
                <a:ext uri="{FF2B5EF4-FFF2-40B4-BE49-F238E27FC236}">
                  <a16:creationId xmlns:a16="http://schemas.microsoft.com/office/drawing/2014/main" id="{86FAE81B-005B-40A2-83FC-F4988C968E8F}"/>
                </a:ext>
              </a:extLst>
            </p:cNvPr>
            <p:cNvSpPr txBox="1"/>
            <p:nvPr/>
          </p:nvSpPr>
          <p:spPr>
            <a:xfrm>
              <a:off x="292534" y="5347142"/>
              <a:ext cx="1379212" cy="2360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Calibri"/>
                  <a:ea typeface="Calibri"/>
                  <a:cs typeface="Calibri"/>
                  <a:sym typeface="Calibri"/>
                </a:rPr>
                <a:t>Photo: ICRC</a:t>
              </a:r>
              <a:endParaRPr sz="800" b="0" i="0" u="none" strike="noStrike" cap="none" dirty="0">
                <a:solidFill>
                  <a:schemeClr val="lt1"/>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2DB849E4-E73F-4A1E-9AD4-5D1053314E03}"/>
              </a:ext>
            </a:extLst>
          </p:cNvPr>
          <p:cNvGrpSpPr/>
          <p:nvPr/>
        </p:nvGrpSpPr>
        <p:grpSpPr>
          <a:xfrm>
            <a:off x="6558726" y="1682495"/>
            <a:ext cx="5377242" cy="3923379"/>
            <a:chOff x="6558726" y="1682495"/>
            <a:chExt cx="5377242" cy="3923379"/>
          </a:xfrm>
        </p:grpSpPr>
        <p:pic>
          <p:nvPicPr>
            <p:cNvPr id="242" name="Google Shape;242;g53da034913_0_30"/>
            <p:cNvPicPr preferRelativeResize="0"/>
            <p:nvPr/>
          </p:nvPicPr>
          <p:blipFill rotWithShape="1">
            <a:blip r:embed="rId4">
              <a:alphaModFix/>
            </a:blip>
            <a:srcRect/>
            <a:stretch/>
          </p:blipFill>
          <p:spPr>
            <a:xfrm>
              <a:off x="6558726" y="1682495"/>
              <a:ext cx="5377242" cy="3923379"/>
            </a:xfrm>
            <a:prstGeom prst="rect">
              <a:avLst/>
            </a:prstGeom>
            <a:noFill/>
            <a:ln>
              <a:noFill/>
            </a:ln>
          </p:spPr>
        </p:pic>
        <p:sp>
          <p:nvSpPr>
            <p:cNvPr id="7" name="Google Shape;225;ga4a6a5112b_0_37">
              <a:extLst>
                <a:ext uri="{FF2B5EF4-FFF2-40B4-BE49-F238E27FC236}">
                  <a16:creationId xmlns:a16="http://schemas.microsoft.com/office/drawing/2014/main" id="{D1A8D4FB-D832-4C10-95A7-D32F052DCD22}"/>
                </a:ext>
              </a:extLst>
            </p:cNvPr>
            <p:cNvSpPr txBox="1"/>
            <p:nvPr/>
          </p:nvSpPr>
          <p:spPr>
            <a:xfrm>
              <a:off x="6606855" y="5334785"/>
              <a:ext cx="1379212" cy="2360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Calibri"/>
                  <a:ea typeface="Calibri"/>
                  <a:cs typeface="Calibri"/>
                  <a:sym typeface="Calibri"/>
                </a:rPr>
                <a:t>Photo: Caroline Haga/IFRC</a:t>
              </a:r>
              <a:endParaRPr sz="800" b="0" i="0" u="none" strike="noStrike" cap="none" dirty="0">
                <a:solidFill>
                  <a:schemeClr val="lt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7"/>
        <p:cNvGrpSpPr/>
        <p:nvPr/>
      </p:nvGrpSpPr>
      <p:grpSpPr>
        <a:xfrm>
          <a:off x="0" y="0"/>
          <a:ext cx="0" cy="0"/>
          <a:chOff x="0" y="0"/>
          <a:chExt cx="0" cy="0"/>
        </a:xfrm>
      </p:grpSpPr>
      <p:sp>
        <p:nvSpPr>
          <p:cNvPr id="249" name="Google Shape;249;g53da034913_0_49"/>
          <p:cNvSpPr txBox="1"/>
          <p:nvPr/>
        </p:nvSpPr>
        <p:spPr>
          <a:xfrm>
            <a:off x="1097850" y="128354"/>
            <a:ext cx="99963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Impacts are rising and that too quite quickly</a:t>
            </a:r>
            <a:endParaRPr sz="3200" b="1" dirty="0">
              <a:latin typeface="+mn-lt"/>
              <a:cs typeface="Calibri"/>
            </a:endParaRPr>
          </a:p>
        </p:txBody>
      </p:sp>
      <p:sp>
        <p:nvSpPr>
          <p:cNvPr id="250" name="Google Shape;250;g53da034913_0_49"/>
          <p:cNvSpPr txBox="1"/>
          <p:nvPr/>
        </p:nvSpPr>
        <p:spPr>
          <a:xfrm>
            <a:off x="446975" y="1456773"/>
            <a:ext cx="5934900" cy="12713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nl-NL" sz="3000" b="1" i="0" u="none" strike="noStrike" cap="none" dirty="0">
                <a:solidFill>
                  <a:srgbClr val="C00000"/>
                </a:solidFill>
                <a:latin typeface="Arial"/>
                <a:ea typeface="Arial"/>
                <a:cs typeface="Arial"/>
                <a:sym typeface="Arial"/>
              </a:rPr>
              <a:t>250,000 additional deaths every year after 2030-2050 (WHO)</a:t>
            </a:r>
            <a:endParaRPr sz="3000" b="1" i="0" u="none" strike="noStrike" cap="none" dirty="0">
              <a:solidFill>
                <a:srgbClr val="C00000"/>
              </a:solidFill>
              <a:latin typeface="Arial"/>
              <a:ea typeface="Arial"/>
              <a:cs typeface="Arial"/>
              <a:sym typeface="Arial"/>
            </a:endParaRPr>
          </a:p>
        </p:txBody>
      </p:sp>
      <p:pic>
        <p:nvPicPr>
          <p:cNvPr id="251" name="Google Shape;251;g53da034913_0_49" title="Chart"/>
          <p:cNvPicPr preferRelativeResize="0"/>
          <p:nvPr/>
        </p:nvPicPr>
        <p:blipFill rotWithShape="1">
          <a:blip r:embed="rId3">
            <a:alphaModFix/>
          </a:blip>
          <a:srcRect/>
          <a:stretch/>
        </p:blipFill>
        <p:spPr>
          <a:xfrm>
            <a:off x="446975" y="2919550"/>
            <a:ext cx="5564424" cy="3440674"/>
          </a:xfrm>
          <a:prstGeom prst="rect">
            <a:avLst/>
          </a:prstGeom>
          <a:noFill/>
          <a:ln>
            <a:noFill/>
          </a:ln>
        </p:spPr>
      </p:pic>
      <p:sp>
        <p:nvSpPr>
          <p:cNvPr id="252" name="Google Shape;252;g53da034913_0_49"/>
          <p:cNvSpPr txBox="1"/>
          <p:nvPr/>
        </p:nvSpPr>
        <p:spPr>
          <a:xfrm>
            <a:off x="6541548" y="1581387"/>
            <a:ext cx="5382227" cy="4532246"/>
          </a:xfrm>
          <a:prstGeom prst="rect">
            <a:avLst/>
          </a:prstGeom>
          <a:noFill/>
          <a:ln>
            <a:noFill/>
          </a:ln>
        </p:spPr>
        <p:txBody>
          <a:bodyPr spcFirstLastPara="1" wrap="square" lIns="91425" tIns="91425" rIns="91425" bIns="91425" anchor="t" anchorCtr="0">
            <a:noAutofit/>
          </a:bodyPr>
          <a:lstStyle/>
          <a:p>
            <a:pPr marL="63500" marR="0" lvl="0" indent="0" algn="l" rtl="0">
              <a:lnSpc>
                <a:spcPct val="100000"/>
              </a:lnSpc>
              <a:spcBef>
                <a:spcPts val="0"/>
              </a:spcBef>
              <a:spcAft>
                <a:spcPts val="600"/>
              </a:spcAft>
              <a:buNone/>
            </a:pPr>
            <a:r>
              <a:rPr lang="nl-NL" sz="2400" b="1" i="0" u="none" strike="noStrike" cap="none" dirty="0">
                <a:solidFill>
                  <a:srgbClr val="000000"/>
                </a:solidFill>
                <a:latin typeface="Arial"/>
                <a:ea typeface="Arial"/>
                <a:cs typeface="Arial"/>
                <a:sym typeface="Arial"/>
              </a:rPr>
              <a:t>In addition....</a:t>
            </a:r>
            <a:endParaRPr dirty="0"/>
          </a:p>
          <a:p>
            <a:pPr marL="457200" marR="0" lvl="0" indent="-393700" algn="l" rtl="0">
              <a:lnSpc>
                <a:spcPct val="100000"/>
              </a:lnSpc>
              <a:spcBef>
                <a:spcPts val="0"/>
              </a:spcBef>
              <a:spcAft>
                <a:spcPts val="600"/>
              </a:spcAft>
              <a:buClr>
                <a:srgbClr val="000000"/>
              </a:buClr>
              <a:buSzPts val="2600"/>
              <a:buFont typeface="Arial"/>
              <a:buChar char="●"/>
            </a:pPr>
            <a:r>
              <a:rPr lang="nl-NL" sz="2400" b="1" i="0" u="none" strike="noStrike" cap="none" dirty="0">
                <a:solidFill>
                  <a:srgbClr val="000000"/>
                </a:solidFill>
                <a:latin typeface="Arial"/>
                <a:ea typeface="Arial"/>
                <a:cs typeface="Arial"/>
                <a:sym typeface="Arial"/>
              </a:rPr>
              <a:t>190 million </a:t>
            </a:r>
            <a:r>
              <a:rPr lang="nl-NL" sz="2400" b="0" i="0" u="none" strike="noStrike" cap="none" dirty="0">
                <a:solidFill>
                  <a:srgbClr val="000000"/>
                </a:solidFill>
                <a:latin typeface="Arial"/>
                <a:ea typeface="Arial"/>
                <a:cs typeface="Arial"/>
                <a:sym typeface="Arial"/>
              </a:rPr>
              <a:t>people currently live in areas projected to be flooded because of sea-level rise by 2100</a:t>
            </a:r>
            <a:endParaRPr dirty="0"/>
          </a:p>
          <a:p>
            <a:pPr marL="457200" marR="0" lvl="0" indent="-393700" algn="l" rtl="0">
              <a:lnSpc>
                <a:spcPct val="100000"/>
              </a:lnSpc>
              <a:spcBef>
                <a:spcPts val="0"/>
              </a:spcBef>
              <a:spcAft>
                <a:spcPts val="600"/>
              </a:spcAft>
              <a:buClr>
                <a:srgbClr val="000000"/>
              </a:buClr>
              <a:buSzPts val="2600"/>
              <a:buFont typeface="Arial"/>
              <a:buChar char="●"/>
            </a:pPr>
            <a:r>
              <a:rPr lang="nl-NL" sz="2400" b="1" i="0" u="none" strike="noStrike" cap="none" dirty="0">
                <a:solidFill>
                  <a:srgbClr val="000000"/>
                </a:solidFill>
                <a:latin typeface="Arial"/>
                <a:ea typeface="Arial"/>
                <a:cs typeface="Arial"/>
                <a:sym typeface="Arial"/>
              </a:rPr>
              <a:t>700 million</a:t>
            </a:r>
            <a:r>
              <a:rPr lang="nl-NL" sz="2400" b="0" i="0" u="none" strike="noStrike" cap="none" dirty="0">
                <a:solidFill>
                  <a:srgbClr val="000000"/>
                </a:solidFill>
                <a:latin typeface="Arial"/>
                <a:ea typeface="Arial"/>
                <a:cs typeface="Arial"/>
                <a:sym typeface="Arial"/>
              </a:rPr>
              <a:t> people could be displaced by intense water scarcity by 2030</a:t>
            </a:r>
            <a:endParaRPr dirty="0"/>
          </a:p>
          <a:p>
            <a:pPr marL="457200" marR="0" lvl="0" indent="-393700" algn="l" rtl="0">
              <a:lnSpc>
                <a:spcPct val="100000"/>
              </a:lnSpc>
              <a:spcBef>
                <a:spcPts val="0"/>
              </a:spcBef>
              <a:spcAft>
                <a:spcPts val="600"/>
              </a:spcAft>
              <a:buClr>
                <a:srgbClr val="000000"/>
              </a:buClr>
              <a:buSzPts val="2600"/>
              <a:buFont typeface="Arial"/>
              <a:buChar char="●"/>
            </a:pPr>
            <a:r>
              <a:rPr lang="nl-NL" sz="2400" b="1" i="0" u="none" strike="noStrike" cap="none" dirty="0">
                <a:solidFill>
                  <a:srgbClr val="000000"/>
                </a:solidFill>
                <a:latin typeface="Arial"/>
                <a:ea typeface="Arial"/>
                <a:cs typeface="Arial"/>
                <a:sym typeface="Arial"/>
              </a:rPr>
              <a:t>1.4 billion </a:t>
            </a:r>
            <a:r>
              <a:rPr lang="nl-NL" sz="2400" b="0" i="0" u="none" strike="noStrike" cap="none" dirty="0">
                <a:solidFill>
                  <a:srgbClr val="000000"/>
                </a:solidFill>
                <a:latin typeface="Arial"/>
                <a:ea typeface="Arial"/>
                <a:cs typeface="Arial"/>
                <a:sym typeface="Arial"/>
              </a:rPr>
              <a:t>people will be without access to basic sanitation in 2050 under a business as usual scenario</a:t>
            </a:r>
            <a:endParaRPr sz="2400" b="0" i="0" u="none" strike="noStrike" cap="none" dirty="0">
              <a:solidFill>
                <a:srgbClr val="000000"/>
              </a:solidFill>
              <a:latin typeface="Arial"/>
              <a:ea typeface="Arial"/>
              <a:cs typeface="Arial"/>
              <a:sym typeface="Arial"/>
            </a:endParaRPr>
          </a:p>
        </p:txBody>
      </p:sp>
      <p:sp>
        <p:nvSpPr>
          <p:cNvPr id="253" name="Google Shape;253;g53da034913_0_49"/>
          <p:cNvSpPr/>
          <p:nvPr/>
        </p:nvSpPr>
        <p:spPr>
          <a:xfrm>
            <a:off x="3879675" y="3076300"/>
            <a:ext cx="1685700" cy="1528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5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8"/>
        <p:cNvGrpSpPr/>
        <p:nvPr/>
      </p:nvGrpSpPr>
      <p:grpSpPr>
        <a:xfrm>
          <a:off x="0" y="0"/>
          <a:ext cx="0" cy="0"/>
          <a:chOff x="0" y="0"/>
          <a:chExt cx="0" cy="0"/>
        </a:xfrm>
      </p:grpSpPr>
      <p:pic>
        <p:nvPicPr>
          <p:cNvPr id="259" name="Google Shape;259;g9eae610e47_0_75"/>
          <p:cNvPicPr preferRelativeResize="0"/>
          <p:nvPr/>
        </p:nvPicPr>
        <p:blipFill rotWithShape="1">
          <a:blip r:embed="rId3">
            <a:alphaModFix/>
          </a:blip>
          <a:srcRect/>
          <a:stretch/>
        </p:blipFill>
        <p:spPr>
          <a:xfrm>
            <a:off x="7242875" y="1089800"/>
            <a:ext cx="4545471" cy="2451249"/>
          </a:xfrm>
          <a:prstGeom prst="rect">
            <a:avLst/>
          </a:prstGeom>
          <a:noFill/>
          <a:ln>
            <a:noFill/>
          </a:ln>
        </p:spPr>
      </p:pic>
      <p:sp>
        <p:nvSpPr>
          <p:cNvPr id="261" name="Google Shape;261;g9eae610e47_0_75"/>
          <p:cNvSpPr txBox="1">
            <a:spLocks noGrp="1"/>
          </p:cNvSpPr>
          <p:nvPr>
            <p:ph type="title"/>
          </p:nvPr>
        </p:nvSpPr>
        <p:spPr>
          <a:xfrm>
            <a:off x="0" y="0"/>
            <a:ext cx="121920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Marginalised and the poor are disproportionately affected</a:t>
            </a:r>
            <a:endParaRPr sz="3200" b="1" dirty="0">
              <a:latin typeface="+mn-lt"/>
              <a:cs typeface="Calibri"/>
            </a:endParaRPr>
          </a:p>
        </p:txBody>
      </p:sp>
      <p:grpSp>
        <p:nvGrpSpPr>
          <p:cNvPr id="262" name="Google Shape;262;g9eae610e47_0_75"/>
          <p:cNvGrpSpPr/>
          <p:nvPr/>
        </p:nvGrpSpPr>
        <p:grpSpPr>
          <a:xfrm>
            <a:off x="129350" y="1939531"/>
            <a:ext cx="6687572" cy="3336804"/>
            <a:chOff x="5904617" y="1012425"/>
            <a:chExt cx="5969432" cy="2642500"/>
          </a:xfrm>
        </p:grpSpPr>
        <p:pic>
          <p:nvPicPr>
            <p:cNvPr id="263" name="Google Shape;263;g9eae610e47_0_75"/>
            <p:cNvPicPr preferRelativeResize="0"/>
            <p:nvPr/>
          </p:nvPicPr>
          <p:blipFill rotWithShape="1">
            <a:blip r:embed="rId4">
              <a:alphaModFix/>
            </a:blip>
            <a:srcRect/>
            <a:stretch/>
          </p:blipFill>
          <p:spPr>
            <a:xfrm>
              <a:off x="5904617" y="1012425"/>
              <a:ext cx="5969432" cy="2558325"/>
            </a:xfrm>
            <a:prstGeom prst="rect">
              <a:avLst/>
            </a:prstGeom>
            <a:noFill/>
            <a:ln>
              <a:noFill/>
            </a:ln>
          </p:spPr>
        </p:pic>
        <p:sp>
          <p:nvSpPr>
            <p:cNvPr id="264" name="Google Shape;264;g9eae610e47_0_75"/>
            <p:cNvSpPr txBox="1"/>
            <p:nvPr/>
          </p:nvSpPr>
          <p:spPr>
            <a:xfrm>
              <a:off x="6717007" y="3309325"/>
              <a:ext cx="1630200" cy="34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800" b="0" i="0" u="none" strike="noStrike" cap="none" dirty="0">
                  <a:solidFill>
                    <a:srgbClr val="000000"/>
                  </a:solidFill>
                  <a:latin typeface="Calibri" panose="020F0502020204030204" pitchFamily="34" charset="0"/>
                  <a:cs typeface="Calibri" panose="020F0502020204030204" pitchFamily="34" charset="0"/>
                  <a:sym typeface="Arial"/>
                </a:rPr>
                <a:t>Source: UNDP</a:t>
              </a:r>
              <a:endParaRPr sz="800" b="0" i="0" u="none" strike="noStrike" cap="none" dirty="0">
                <a:solidFill>
                  <a:srgbClr val="000000"/>
                </a:solidFill>
                <a:latin typeface="Calibri" panose="020F0502020204030204" pitchFamily="34" charset="0"/>
                <a:cs typeface="Calibri" panose="020F0502020204030204" pitchFamily="34" charset="0"/>
                <a:sym typeface="Arial"/>
              </a:endParaRPr>
            </a:p>
          </p:txBody>
        </p:sp>
      </p:grpSp>
      <p:grpSp>
        <p:nvGrpSpPr>
          <p:cNvPr id="2" name="Group 1">
            <a:extLst>
              <a:ext uri="{FF2B5EF4-FFF2-40B4-BE49-F238E27FC236}">
                <a16:creationId xmlns:a16="http://schemas.microsoft.com/office/drawing/2014/main" id="{9DF42EFE-8DF6-41AC-98B4-B4467DE2B6F0}"/>
              </a:ext>
            </a:extLst>
          </p:cNvPr>
          <p:cNvGrpSpPr/>
          <p:nvPr/>
        </p:nvGrpSpPr>
        <p:grpSpPr>
          <a:xfrm>
            <a:off x="7204101" y="3788874"/>
            <a:ext cx="4584245" cy="2672949"/>
            <a:chOff x="1346979" y="3788874"/>
            <a:chExt cx="4584245" cy="2672949"/>
          </a:xfrm>
        </p:grpSpPr>
        <p:pic>
          <p:nvPicPr>
            <p:cNvPr id="9" name="Google Shape;274;g9eae610e47_0_75">
              <a:extLst>
                <a:ext uri="{FF2B5EF4-FFF2-40B4-BE49-F238E27FC236}">
                  <a16:creationId xmlns:a16="http://schemas.microsoft.com/office/drawing/2014/main" id="{3192F4EB-A881-4A2D-BCF6-20FEB4B3599D}"/>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346979" y="3788874"/>
              <a:ext cx="4584245" cy="2672949"/>
            </a:xfrm>
            <a:prstGeom prst="rect">
              <a:avLst/>
            </a:prstGeom>
            <a:noFill/>
            <a:ln>
              <a:noFill/>
            </a:ln>
          </p:spPr>
        </p:pic>
        <p:sp>
          <p:nvSpPr>
            <p:cNvPr id="10" name="Google Shape;225;ga4a6a5112b_0_37">
              <a:extLst>
                <a:ext uri="{FF2B5EF4-FFF2-40B4-BE49-F238E27FC236}">
                  <a16:creationId xmlns:a16="http://schemas.microsoft.com/office/drawing/2014/main" id="{8AB834CD-3BD5-47E5-90DA-B962BDA5E4FF}"/>
                </a:ext>
              </a:extLst>
            </p:cNvPr>
            <p:cNvSpPr txBox="1"/>
            <p:nvPr/>
          </p:nvSpPr>
          <p:spPr>
            <a:xfrm>
              <a:off x="1367576" y="6212121"/>
              <a:ext cx="1659832" cy="2497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Calibri"/>
                  <a:ea typeface="Calibri"/>
                  <a:cs typeface="Calibri"/>
                  <a:sym typeface="Calibri"/>
                </a:rPr>
                <a:t>Photo: D. Onyodi/KRCS</a:t>
              </a:r>
              <a:endParaRPr sz="800" b="0" i="0" u="none" strike="noStrike" cap="none" dirty="0">
                <a:solidFill>
                  <a:schemeClr val="lt1"/>
                </a:solidFill>
                <a:latin typeface="Calibri"/>
                <a:ea typeface="Calibri"/>
                <a:cs typeface="Calibri"/>
                <a:sym typeface="Calibri"/>
              </a:endParaRPr>
            </a:p>
          </p:txBody>
        </p:sp>
      </p:grpSp>
      <p:sp>
        <p:nvSpPr>
          <p:cNvPr id="11" name="Google Shape;225;ga4a6a5112b_0_37">
            <a:extLst>
              <a:ext uri="{FF2B5EF4-FFF2-40B4-BE49-F238E27FC236}">
                <a16:creationId xmlns:a16="http://schemas.microsoft.com/office/drawing/2014/main" id="{CE72D7A5-B9C0-47E1-BA9C-C046DE89BDAA}"/>
              </a:ext>
            </a:extLst>
          </p:cNvPr>
          <p:cNvSpPr txBox="1"/>
          <p:nvPr/>
        </p:nvSpPr>
        <p:spPr>
          <a:xfrm>
            <a:off x="7204101" y="3312392"/>
            <a:ext cx="1659832" cy="2497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Calibri"/>
                <a:ea typeface="Calibri"/>
                <a:cs typeface="Calibri"/>
                <a:sym typeface="Calibri"/>
              </a:rPr>
              <a:t>Photo: IFRC</a:t>
            </a:r>
            <a:endParaRPr sz="8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g9eae610e47_0_5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44625" y="1690250"/>
            <a:ext cx="2363975" cy="1399325"/>
          </a:xfrm>
          <a:prstGeom prst="rect">
            <a:avLst/>
          </a:prstGeom>
          <a:noFill/>
          <a:ln>
            <a:noFill/>
          </a:ln>
        </p:spPr>
      </p:pic>
      <p:pic>
        <p:nvPicPr>
          <p:cNvPr id="272" name="Google Shape;272;g9eae610e47_0_5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716575" y="1690187"/>
            <a:ext cx="2599225" cy="1399323"/>
          </a:xfrm>
          <a:prstGeom prst="rect">
            <a:avLst/>
          </a:prstGeom>
          <a:noFill/>
          <a:ln>
            <a:noFill/>
          </a:ln>
        </p:spPr>
      </p:pic>
      <p:sp>
        <p:nvSpPr>
          <p:cNvPr id="273" name="Google Shape;273;g9eae610e47_0_54"/>
          <p:cNvSpPr/>
          <p:nvPr/>
        </p:nvSpPr>
        <p:spPr>
          <a:xfrm>
            <a:off x="3686600" y="3635963"/>
            <a:ext cx="852000" cy="868200"/>
          </a:xfrm>
          <a:prstGeom prst="mathPlus">
            <a:avLst>
              <a:gd name="adj1" fmla="val 23520"/>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g9eae610e47_0_54"/>
          <p:cNvSpPr/>
          <p:nvPr/>
        </p:nvSpPr>
        <p:spPr>
          <a:xfrm>
            <a:off x="8523750" y="1690325"/>
            <a:ext cx="2715600" cy="1399200"/>
          </a:xfrm>
          <a:prstGeom prst="roundRect">
            <a:avLst>
              <a:gd name="adj" fmla="val 16667"/>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2100"/>
              </a:spcAft>
              <a:buClr>
                <a:schemeClr val="dk1"/>
              </a:buClr>
              <a:buSzPts val="1100"/>
              <a:buFont typeface="Arial"/>
              <a:buNone/>
            </a:pPr>
            <a:r>
              <a:rPr lang="nl-NL" sz="2200" b="0" i="0" u="none" strike="noStrike" cap="none">
                <a:solidFill>
                  <a:schemeClr val="lt1"/>
                </a:solidFill>
                <a:latin typeface="Roboto"/>
                <a:ea typeface="Roboto"/>
                <a:cs typeface="Roboto"/>
                <a:sym typeface="Roboto"/>
              </a:rPr>
              <a:t>Drowning, injury, death</a:t>
            </a:r>
            <a:endParaRPr sz="2200" b="0" i="0" u="none" strike="noStrike" cap="none">
              <a:solidFill>
                <a:schemeClr val="lt1"/>
              </a:solidFill>
              <a:latin typeface="Roboto"/>
              <a:ea typeface="Roboto"/>
              <a:cs typeface="Roboto"/>
              <a:sym typeface="Roboto"/>
            </a:endParaRPr>
          </a:p>
        </p:txBody>
      </p:sp>
      <p:sp>
        <p:nvSpPr>
          <p:cNvPr id="275" name="Google Shape;275;g9eae610e47_0_54"/>
          <p:cNvSpPr/>
          <p:nvPr/>
        </p:nvSpPr>
        <p:spPr>
          <a:xfrm>
            <a:off x="7493763" y="1955825"/>
            <a:ext cx="852000" cy="868200"/>
          </a:xfrm>
          <a:prstGeom prst="mathEqual">
            <a:avLst>
              <a:gd name="adj1" fmla="val 23520"/>
              <a:gd name="adj2" fmla="val 11760"/>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6" name="Google Shape;276;g9eae610e47_0_54"/>
          <p:cNvPicPr preferRelativeResize="0"/>
          <p:nvPr/>
        </p:nvPicPr>
        <p:blipFill rotWithShape="1">
          <a:blip r:embed="rId5">
            <a:alphaModFix/>
          </a:blip>
          <a:srcRect/>
          <a:stretch/>
        </p:blipFill>
        <p:spPr>
          <a:xfrm>
            <a:off x="1144625" y="3391075"/>
            <a:ext cx="2363975" cy="1181976"/>
          </a:xfrm>
          <a:prstGeom prst="rect">
            <a:avLst/>
          </a:prstGeom>
          <a:noFill/>
          <a:ln>
            <a:noFill/>
          </a:ln>
        </p:spPr>
      </p:pic>
      <p:sp>
        <p:nvSpPr>
          <p:cNvPr id="277" name="Google Shape;277;g9eae610e47_0_54"/>
          <p:cNvSpPr/>
          <p:nvPr/>
        </p:nvSpPr>
        <p:spPr>
          <a:xfrm>
            <a:off x="3686588" y="1955813"/>
            <a:ext cx="852000" cy="868200"/>
          </a:xfrm>
          <a:prstGeom prst="mathPlus">
            <a:avLst>
              <a:gd name="adj1" fmla="val 23520"/>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8" name="Google Shape;278;g9eae610e47_0_5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716588" y="3414100"/>
            <a:ext cx="2599225" cy="1311975"/>
          </a:xfrm>
          <a:prstGeom prst="rect">
            <a:avLst/>
          </a:prstGeom>
          <a:noFill/>
          <a:ln>
            <a:noFill/>
          </a:ln>
        </p:spPr>
      </p:pic>
      <p:sp>
        <p:nvSpPr>
          <p:cNvPr id="279" name="Google Shape;279;g9eae610e47_0_54"/>
          <p:cNvSpPr/>
          <p:nvPr/>
        </p:nvSpPr>
        <p:spPr>
          <a:xfrm>
            <a:off x="8523800" y="3370474"/>
            <a:ext cx="2715600" cy="1311900"/>
          </a:xfrm>
          <a:prstGeom prst="roundRect">
            <a:avLst>
              <a:gd name="adj" fmla="val 16667"/>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2100"/>
              </a:spcAft>
              <a:buClr>
                <a:srgbClr val="000000"/>
              </a:buClr>
              <a:buSzPts val="2200"/>
              <a:buFont typeface="Arial"/>
              <a:buNone/>
            </a:pPr>
            <a:r>
              <a:rPr lang="nl-NL" sz="2200" b="0" i="0" u="none" strike="noStrike" cap="none">
                <a:solidFill>
                  <a:schemeClr val="lt1"/>
                </a:solidFill>
                <a:latin typeface="Roboto"/>
                <a:ea typeface="Roboto"/>
                <a:cs typeface="Roboto"/>
                <a:sym typeface="Roboto"/>
              </a:rPr>
              <a:t>Repeated diarrhoea</a:t>
            </a:r>
            <a:endParaRPr sz="2200" b="0" i="0" u="none" strike="noStrike" cap="none">
              <a:solidFill>
                <a:schemeClr val="lt1"/>
              </a:solidFill>
              <a:latin typeface="Roboto"/>
              <a:ea typeface="Roboto"/>
              <a:cs typeface="Roboto"/>
              <a:sym typeface="Roboto"/>
            </a:endParaRPr>
          </a:p>
        </p:txBody>
      </p:sp>
      <p:sp>
        <p:nvSpPr>
          <p:cNvPr id="280" name="Google Shape;280;g9eae610e47_0_54"/>
          <p:cNvSpPr/>
          <p:nvPr/>
        </p:nvSpPr>
        <p:spPr>
          <a:xfrm>
            <a:off x="7493788" y="3635975"/>
            <a:ext cx="852000" cy="868200"/>
          </a:xfrm>
          <a:prstGeom prst="mathEqual">
            <a:avLst>
              <a:gd name="adj1" fmla="val 23520"/>
              <a:gd name="adj2" fmla="val 11760"/>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1" name="Google Shape;281;g9eae610e47_0_54"/>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796400" y="4874550"/>
            <a:ext cx="2519401" cy="1449899"/>
          </a:xfrm>
          <a:prstGeom prst="rect">
            <a:avLst/>
          </a:prstGeom>
          <a:noFill/>
          <a:ln>
            <a:noFill/>
          </a:ln>
        </p:spPr>
      </p:pic>
      <p:pic>
        <p:nvPicPr>
          <p:cNvPr id="282" name="Google Shape;282;g9eae610e47_0_54"/>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144625" y="4874550"/>
            <a:ext cx="2363975" cy="1449903"/>
          </a:xfrm>
          <a:prstGeom prst="rect">
            <a:avLst/>
          </a:prstGeom>
          <a:noFill/>
          <a:ln>
            <a:noFill/>
          </a:ln>
        </p:spPr>
      </p:pic>
      <p:sp>
        <p:nvSpPr>
          <p:cNvPr id="283" name="Google Shape;283;g9eae610e47_0_54"/>
          <p:cNvSpPr/>
          <p:nvPr/>
        </p:nvSpPr>
        <p:spPr>
          <a:xfrm>
            <a:off x="3686600" y="5165388"/>
            <a:ext cx="852000" cy="868200"/>
          </a:xfrm>
          <a:prstGeom prst="mathPlus">
            <a:avLst>
              <a:gd name="adj1" fmla="val 23520"/>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9eae610e47_0_54"/>
          <p:cNvSpPr/>
          <p:nvPr/>
        </p:nvSpPr>
        <p:spPr>
          <a:xfrm>
            <a:off x="7493788" y="5185175"/>
            <a:ext cx="852000" cy="868200"/>
          </a:xfrm>
          <a:prstGeom prst="mathEqual">
            <a:avLst>
              <a:gd name="adj1" fmla="val 23520"/>
              <a:gd name="adj2" fmla="val 11760"/>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9eae610e47_0_54"/>
          <p:cNvSpPr/>
          <p:nvPr/>
        </p:nvSpPr>
        <p:spPr>
          <a:xfrm>
            <a:off x="8523800" y="4963324"/>
            <a:ext cx="2715600" cy="1311900"/>
          </a:xfrm>
          <a:prstGeom prst="roundRect">
            <a:avLst>
              <a:gd name="adj" fmla="val 16667"/>
            </a:avLst>
          </a:prstGeom>
          <a:solidFill>
            <a:srgbClr val="C00000"/>
          </a:solidFill>
          <a:ln w="9525" cap="flat" cmpd="sng">
            <a:solidFill>
              <a:schemeClr val="dk2"/>
            </a:solidFill>
            <a:prstDash val="solid"/>
            <a:round/>
            <a:headEnd type="none" w="sm" len="sm"/>
            <a:tailEnd type="none" w="sm" len="sm"/>
          </a:ln>
        </p:spPr>
        <p:txBody>
          <a:bodyPr spcFirstLastPara="1" wrap="square" lIns="91425" tIns="216000" rIns="91425" bIns="91425" anchor="ctr" anchorCtr="0">
            <a:noAutofit/>
          </a:bodyPr>
          <a:lstStyle/>
          <a:p>
            <a:pPr marL="0" marR="0" lvl="0" indent="0" algn="l" rtl="0">
              <a:lnSpc>
                <a:spcPct val="115000"/>
              </a:lnSpc>
              <a:spcBef>
                <a:spcPts val="0"/>
              </a:spcBef>
              <a:spcAft>
                <a:spcPts val="2100"/>
              </a:spcAft>
              <a:buClr>
                <a:srgbClr val="000000"/>
              </a:buClr>
              <a:buSzPts val="2200"/>
              <a:buFont typeface="Arial"/>
              <a:buNone/>
            </a:pPr>
            <a:r>
              <a:rPr lang="nl-NL" sz="2200" b="0" i="0" u="none" strike="noStrike" cap="none" dirty="0">
                <a:solidFill>
                  <a:schemeClr val="lt1"/>
                </a:solidFill>
                <a:latin typeface="Roboto"/>
                <a:ea typeface="Roboto"/>
                <a:cs typeface="Roboto"/>
                <a:sym typeface="Roboto"/>
              </a:rPr>
              <a:t>Mental health disorders, conflict, migration</a:t>
            </a:r>
            <a:endParaRPr sz="2200" b="0" i="0" u="none" strike="noStrike" cap="none" dirty="0">
              <a:solidFill>
                <a:schemeClr val="lt1"/>
              </a:solidFill>
              <a:latin typeface="Roboto"/>
              <a:ea typeface="Roboto"/>
              <a:cs typeface="Roboto"/>
              <a:sym typeface="Roboto"/>
            </a:endParaRPr>
          </a:p>
        </p:txBody>
      </p:sp>
      <p:sp>
        <p:nvSpPr>
          <p:cNvPr id="287" name="Google Shape;287;g9eae610e47_0_54"/>
          <p:cNvSpPr txBox="1">
            <a:spLocks noGrp="1"/>
          </p:cNvSpPr>
          <p:nvPr>
            <p:ph type="title"/>
          </p:nvPr>
        </p:nvSpPr>
        <p:spPr>
          <a:xfrm>
            <a:off x="230250" y="126775"/>
            <a:ext cx="115719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How do vulnerability factors exacerbate the negative effects of climate change on health?</a:t>
            </a:r>
            <a:endParaRPr sz="3200" b="1" dirty="0">
              <a:latin typeface="+mn-lt"/>
              <a:cs typeface="Calibri"/>
            </a:endParaRPr>
          </a:p>
        </p:txBody>
      </p:sp>
      <p:sp>
        <p:nvSpPr>
          <p:cNvPr id="19" name="Google Shape;225;ga4a6a5112b_0_37">
            <a:extLst>
              <a:ext uri="{FF2B5EF4-FFF2-40B4-BE49-F238E27FC236}">
                <a16:creationId xmlns:a16="http://schemas.microsoft.com/office/drawing/2014/main" id="{120516C9-C365-43EB-BC42-F2DDBE3AF547}"/>
              </a:ext>
            </a:extLst>
          </p:cNvPr>
          <p:cNvSpPr txBox="1"/>
          <p:nvPr/>
        </p:nvSpPr>
        <p:spPr>
          <a:xfrm>
            <a:off x="6583680" y="6150039"/>
            <a:ext cx="732120" cy="1744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tx1"/>
                </a:solidFill>
                <a:latin typeface="Calibri"/>
                <a:ea typeface="Calibri"/>
                <a:cs typeface="Calibri"/>
                <a:sym typeface="Calibri"/>
              </a:rPr>
              <a:t>Photos: IFRC</a:t>
            </a:r>
            <a:endParaRPr sz="800" b="0" i="0" u="none" strike="noStrike" cap="none" dirty="0">
              <a:solidFill>
                <a:schemeClr val="tx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1000"/>
                                        <p:tgtEl>
                                          <p:spTgt spid="271"/>
                                        </p:tgtEl>
                                      </p:cBhvr>
                                    </p:animEffect>
                                  </p:childTnLst>
                                </p:cTn>
                              </p:par>
                              <p:par>
                                <p:cTn id="8" presetID="10" presetClass="entr" presetSubtype="0" fill="hold" nodeType="withEffect">
                                  <p:stCondLst>
                                    <p:cond delay="0"/>
                                  </p:stCondLst>
                                  <p:childTnLst>
                                    <p:set>
                                      <p:cBhvr>
                                        <p:cTn id="9" dur="1" fill="hold">
                                          <p:stCondLst>
                                            <p:cond delay="0"/>
                                          </p:stCondLst>
                                        </p:cTn>
                                        <p:tgtEl>
                                          <p:spTgt spid="272"/>
                                        </p:tgtEl>
                                        <p:attrNameLst>
                                          <p:attrName>style.visibility</p:attrName>
                                        </p:attrNameLst>
                                      </p:cBhvr>
                                      <p:to>
                                        <p:strVal val="visible"/>
                                      </p:to>
                                    </p:set>
                                    <p:animEffect transition="in" filter="fade">
                                      <p:cBhvr>
                                        <p:cTn id="10" dur="1000"/>
                                        <p:tgtEl>
                                          <p:spTgt spid="272"/>
                                        </p:tgtEl>
                                      </p:cBhvr>
                                    </p:animEffect>
                                  </p:childTnLst>
                                </p:cTn>
                              </p:par>
                              <p:par>
                                <p:cTn id="11" presetID="10" presetClass="entr" presetSubtype="0" fill="hold" nodeType="withEffect">
                                  <p:stCondLst>
                                    <p:cond delay="0"/>
                                  </p:stCondLst>
                                  <p:childTnLst>
                                    <p:set>
                                      <p:cBhvr>
                                        <p:cTn id="12" dur="1" fill="hold">
                                          <p:stCondLst>
                                            <p:cond delay="0"/>
                                          </p:stCondLst>
                                        </p:cTn>
                                        <p:tgtEl>
                                          <p:spTgt spid="274"/>
                                        </p:tgtEl>
                                        <p:attrNameLst>
                                          <p:attrName>style.visibility</p:attrName>
                                        </p:attrNameLst>
                                      </p:cBhvr>
                                      <p:to>
                                        <p:strVal val="visible"/>
                                      </p:to>
                                    </p:set>
                                    <p:animEffect transition="in" filter="fade">
                                      <p:cBhvr>
                                        <p:cTn id="13" dur="1000"/>
                                        <p:tgtEl>
                                          <p:spTgt spid="274"/>
                                        </p:tgtEl>
                                      </p:cBhvr>
                                    </p:animEffect>
                                  </p:childTnLst>
                                </p:cTn>
                              </p:par>
                              <p:par>
                                <p:cTn id="14" presetID="10" presetClass="entr" presetSubtype="0" fill="hold" nodeType="withEffect">
                                  <p:stCondLst>
                                    <p:cond delay="0"/>
                                  </p:stCondLst>
                                  <p:childTnLst>
                                    <p:set>
                                      <p:cBhvr>
                                        <p:cTn id="15" dur="1" fill="hold">
                                          <p:stCondLst>
                                            <p:cond delay="0"/>
                                          </p:stCondLst>
                                        </p:cTn>
                                        <p:tgtEl>
                                          <p:spTgt spid="275"/>
                                        </p:tgtEl>
                                        <p:attrNameLst>
                                          <p:attrName>style.visibility</p:attrName>
                                        </p:attrNameLst>
                                      </p:cBhvr>
                                      <p:to>
                                        <p:strVal val="visible"/>
                                      </p:to>
                                    </p:set>
                                    <p:animEffect transition="in" filter="fade">
                                      <p:cBhvr>
                                        <p:cTn id="16" dur="1000"/>
                                        <p:tgtEl>
                                          <p:spTgt spid="275"/>
                                        </p:tgtEl>
                                      </p:cBhvr>
                                    </p:animEffect>
                                  </p:childTnLst>
                                </p:cTn>
                              </p:par>
                              <p:par>
                                <p:cTn id="17" presetID="10" presetClass="entr" presetSubtype="0" fill="hold" nodeType="withEffect">
                                  <p:stCondLst>
                                    <p:cond delay="0"/>
                                  </p:stCondLst>
                                  <p:childTnLst>
                                    <p:set>
                                      <p:cBhvr>
                                        <p:cTn id="18" dur="1" fill="hold">
                                          <p:stCondLst>
                                            <p:cond delay="0"/>
                                          </p:stCondLst>
                                        </p:cTn>
                                        <p:tgtEl>
                                          <p:spTgt spid="277"/>
                                        </p:tgtEl>
                                        <p:attrNameLst>
                                          <p:attrName>style.visibility</p:attrName>
                                        </p:attrNameLst>
                                      </p:cBhvr>
                                      <p:to>
                                        <p:strVal val="visible"/>
                                      </p:to>
                                    </p:set>
                                    <p:animEffect transition="in" filter="fade">
                                      <p:cBhvr>
                                        <p:cTn id="19" dur="1000"/>
                                        <p:tgtEl>
                                          <p:spTgt spid="27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3"/>
                                        </p:tgtEl>
                                        <p:attrNameLst>
                                          <p:attrName>style.visibility</p:attrName>
                                        </p:attrNameLst>
                                      </p:cBhvr>
                                      <p:to>
                                        <p:strVal val="visible"/>
                                      </p:to>
                                    </p:set>
                                    <p:animEffect transition="in" filter="fade">
                                      <p:cBhvr>
                                        <p:cTn id="24" dur="1000"/>
                                        <p:tgtEl>
                                          <p:spTgt spid="273"/>
                                        </p:tgtEl>
                                      </p:cBhvr>
                                    </p:animEffect>
                                  </p:childTnLst>
                                </p:cTn>
                              </p:par>
                              <p:par>
                                <p:cTn id="25" presetID="10" presetClass="entr" presetSubtype="0" fill="hold" nodeType="withEffect">
                                  <p:stCondLst>
                                    <p:cond delay="0"/>
                                  </p:stCondLst>
                                  <p:childTnLst>
                                    <p:set>
                                      <p:cBhvr>
                                        <p:cTn id="26" dur="1" fill="hold">
                                          <p:stCondLst>
                                            <p:cond delay="0"/>
                                          </p:stCondLst>
                                        </p:cTn>
                                        <p:tgtEl>
                                          <p:spTgt spid="276"/>
                                        </p:tgtEl>
                                        <p:attrNameLst>
                                          <p:attrName>style.visibility</p:attrName>
                                        </p:attrNameLst>
                                      </p:cBhvr>
                                      <p:to>
                                        <p:strVal val="visible"/>
                                      </p:to>
                                    </p:set>
                                    <p:animEffect transition="in" filter="fade">
                                      <p:cBhvr>
                                        <p:cTn id="27" dur="1000"/>
                                        <p:tgtEl>
                                          <p:spTgt spid="276"/>
                                        </p:tgtEl>
                                      </p:cBhvr>
                                    </p:animEffect>
                                  </p:childTnLst>
                                </p:cTn>
                              </p:par>
                              <p:par>
                                <p:cTn id="28" presetID="10" presetClass="entr" presetSubtype="0" fill="hold" nodeType="withEffect">
                                  <p:stCondLst>
                                    <p:cond delay="0"/>
                                  </p:stCondLst>
                                  <p:childTnLst>
                                    <p:set>
                                      <p:cBhvr>
                                        <p:cTn id="29" dur="1" fill="hold">
                                          <p:stCondLst>
                                            <p:cond delay="0"/>
                                          </p:stCondLst>
                                        </p:cTn>
                                        <p:tgtEl>
                                          <p:spTgt spid="278"/>
                                        </p:tgtEl>
                                        <p:attrNameLst>
                                          <p:attrName>style.visibility</p:attrName>
                                        </p:attrNameLst>
                                      </p:cBhvr>
                                      <p:to>
                                        <p:strVal val="visible"/>
                                      </p:to>
                                    </p:set>
                                    <p:animEffect transition="in" filter="fade">
                                      <p:cBhvr>
                                        <p:cTn id="30" dur="1000"/>
                                        <p:tgtEl>
                                          <p:spTgt spid="278"/>
                                        </p:tgtEl>
                                      </p:cBhvr>
                                    </p:animEffect>
                                  </p:childTnLst>
                                </p:cTn>
                              </p:par>
                              <p:par>
                                <p:cTn id="31" presetID="10" presetClass="entr" presetSubtype="0" fill="hold" nodeType="withEffect">
                                  <p:stCondLst>
                                    <p:cond delay="0"/>
                                  </p:stCondLst>
                                  <p:childTnLst>
                                    <p:set>
                                      <p:cBhvr>
                                        <p:cTn id="32" dur="1" fill="hold">
                                          <p:stCondLst>
                                            <p:cond delay="0"/>
                                          </p:stCondLst>
                                        </p:cTn>
                                        <p:tgtEl>
                                          <p:spTgt spid="279"/>
                                        </p:tgtEl>
                                        <p:attrNameLst>
                                          <p:attrName>style.visibility</p:attrName>
                                        </p:attrNameLst>
                                      </p:cBhvr>
                                      <p:to>
                                        <p:strVal val="visible"/>
                                      </p:to>
                                    </p:set>
                                    <p:animEffect transition="in" filter="fade">
                                      <p:cBhvr>
                                        <p:cTn id="33" dur="1000"/>
                                        <p:tgtEl>
                                          <p:spTgt spid="279"/>
                                        </p:tgtEl>
                                      </p:cBhvr>
                                    </p:animEffect>
                                  </p:childTnLst>
                                </p:cTn>
                              </p:par>
                              <p:par>
                                <p:cTn id="34" presetID="10" presetClass="entr" presetSubtype="0" fill="hold" nodeType="withEffect">
                                  <p:stCondLst>
                                    <p:cond delay="0"/>
                                  </p:stCondLst>
                                  <p:childTnLst>
                                    <p:set>
                                      <p:cBhvr>
                                        <p:cTn id="35" dur="1" fill="hold">
                                          <p:stCondLst>
                                            <p:cond delay="0"/>
                                          </p:stCondLst>
                                        </p:cTn>
                                        <p:tgtEl>
                                          <p:spTgt spid="280"/>
                                        </p:tgtEl>
                                        <p:attrNameLst>
                                          <p:attrName>style.visibility</p:attrName>
                                        </p:attrNameLst>
                                      </p:cBhvr>
                                      <p:to>
                                        <p:strVal val="visible"/>
                                      </p:to>
                                    </p:set>
                                    <p:animEffect transition="in" filter="fade">
                                      <p:cBhvr>
                                        <p:cTn id="36" dur="1000"/>
                                        <p:tgtEl>
                                          <p:spTgt spid="28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81"/>
                                        </p:tgtEl>
                                        <p:attrNameLst>
                                          <p:attrName>style.visibility</p:attrName>
                                        </p:attrNameLst>
                                      </p:cBhvr>
                                      <p:to>
                                        <p:strVal val="visible"/>
                                      </p:to>
                                    </p:set>
                                    <p:animEffect transition="in" filter="fade">
                                      <p:cBhvr>
                                        <p:cTn id="41" dur="1000"/>
                                        <p:tgtEl>
                                          <p:spTgt spid="281"/>
                                        </p:tgtEl>
                                      </p:cBhvr>
                                    </p:animEffect>
                                  </p:childTnLst>
                                </p:cTn>
                              </p:par>
                              <p:par>
                                <p:cTn id="42" presetID="10" presetClass="entr" presetSubtype="0" fill="hold" nodeType="withEffect">
                                  <p:stCondLst>
                                    <p:cond delay="0"/>
                                  </p:stCondLst>
                                  <p:childTnLst>
                                    <p:set>
                                      <p:cBhvr>
                                        <p:cTn id="43" dur="1" fill="hold">
                                          <p:stCondLst>
                                            <p:cond delay="0"/>
                                          </p:stCondLst>
                                        </p:cTn>
                                        <p:tgtEl>
                                          <p:spTgt spid="282"/>
                                        </p:tgtEl>
                                        <p:attrNameLst>
                                          <p:attrName>style.visibility</p:attrName>
                                        </p:attrNameLst>
                                      </p:cBhvr>
                                      <p:to>
                                        <p:strVal val="visible"/>
                                      </p:to>
                                    </p:set>
                                    <p:animEffect transition="in" filter="fade">
                                      <p:cBhvr>
                                        <p:cTn id="44" dur="1000"/>
                                        <p:tgtEl>
                                          <p:spTgt spid="282"/>
                                        </p:tgtEl>
                                      </p:cBhvr>
                                    </p:animEffect>
                                  </p:childTnLst>
                                </p:cTn>
                              </p:par>
                              <p:par>
                                <p:cTn id="45" presetID="10" presetClass="entr" presetSubtype="0" fill="hold" nodeType="withEffect">
                                  <p:stCondLst>
                                    <p:cond delay="0"/>
                                  </p:stCondLst>
                                  <p:childTnLst>
                                    <p:set>
                                      <p:cBhvr>
                                        <p:cTn id="46" dur="1" fill="hold">
                                          <p:stCondLst>
                                            <p:cond delay="0"/>
                                          </p:stCondLst>
                                        </p:cTn>
                                        <p:tgtEl>
                                          <p:spTgt spid="283"/>
                                        </p:tgtEl>
                                        <p:attrNameLst>
                                          <p:attrName>style.visibility</p:attrName>
                                        </p:attrNameLst>
                                      </p:cBhvr>
                                      <p:to>
                                        <p:strVal val="visible"/>
                                      </p:to>
                                    </p:set>
                                    <p:animEffect transition="in" filter="fade">
                                      <p:cBhvr>
                                        <p:cTn id="47" dur="1000"/>
                                        <p:tgtEl>
                                          <p:spTgt spid="283"/>
                                        </p:tgtEl>
                                      </p:cBhvr>
                                    </p:animEffect>
                                  </p:childTnLst>
                                </p:cTn>
                              </p:par>
                              <p:par>
                                <p:cTn id="48" presetID="10" presetClass="entr" presetSubtype="0" fill="hold" nodeType="withEffect">
                                  <p:stCondLst>
                                    <p:cond delay="0"/>
                                  </p:stCondLst>
                                  <p:childTnLst>
                                    <p:set>
                                      <p:cBhvr>
                                        <p:cTn id="49" dur="1" fill="hold">
                                          <p:stCondLst>
                                            <p:cond delay="0"/>
                                          </p:stCondLst>
                                        </p:cTn>
                                        <p:tgtEl>
                                          <p:spTgt spid="284"/>
                                        </p:tgtEl>
                                        <p:attrNameLst>
                                          <p:attrName>style.visibility</p:attrName>
                                        </p:attrNameLst>
                                      </p:cBhvr>
                                      <p:to>
                                        <p:strVal val="visible"/>
                                      </p:to>
                                    </p:set>
                                    <p:animEffect transition="in" filter="fade">
                                      <p:cBhvr>
                                        <p:cTn id="50" dur="1000"/>
                                        <p:tgtEl>
                                          <p:spTgt spid="284"/>
                                        </p:tgtEl>
                                      </p:cBhvr>
                                    </p:animEffect>
                                  </p:childTnLst>
                                </p:cTn>
                              </p:par>
                              <p:par>
                                <p:cTn id="51" presetID="10" presetClass="entr" presetSubtype="0" fill="hold" nodeType="withEffect">
                                  <p:stCondLst>
                                    <p:cond delay="0"/>
                                  </p:stCondLst>
                                  <p:childTnLst>
                                    <p:set>
                                      <p:cBhvr>
                                        <p:cTn id="52" dur="1" fill="hold">
                                          <p:stCondLst>
                                            <p:cond delay="0"/>
                                          </p:stCondLst>
                                        </p:cTn>
                                        <p:tgtEl>
                                          <p:spTgt spid="285"/>
                                        </p:tgtEl>
                                        <p:attrNameLst>
                                          <p:attrName>style.visibility</p:attrName>
                                        </p:attrNameLst>
                                      </p:cBhvr>
                                      <p:to>
                                        <p:strVal val="visible"/>
                                      </p:to>
                                    </p:set>
                                    <p:animEffect transition="in" filter="fade">
                                      <p:cBhvr>
                                        <p:cTn id="53" dur="10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3"/>
          <p:cNvSpPr txBox="1">
            <a:spLocks noGrp="1"/>
          </p:cNvSpPr>
          <p:nvPr>
            <p:ph type="title"/>
          </p:nvPr>
        </p:nvSpPr>
        <p:spPr>
          <a:xfrm>
            <a:off x="6858000" y="1173199"/>
            <a:ext cx="5334000" cy="365574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959"/>
              <a:buFont typeface="Calibri"/>
              <a:buNone/>
            </a:pPr>
            <a:r>
              <a:rPr lang="nl-NL" sz="3800" b="0" i="0" u="none" strike="noStrike" cap="none" dirty="0">
                <a:solidFill>
                  <a:schemeClr val="dk1"/>
                </a:solidFill>
                <a:latin typeface="+mn-lt"/>
                <a:ea typeface="Calibri"/>
                <a:cs typeface="Calibri"/>
                <a:sym typeface="Calibri"/>
              </a:rPr>
              <a:t>Part II </a:t>
            </a:r>
            <a:br>
              <a:rPr lang="nl-NL" sz="3800" b="0" i="0" u="none" strike="noStrike" cap="none" dirty="0">
                <a:solidFill>
                  <a:schemeClr val="dk1"/>
                </a:solidFill>
                <a:latin typeface="+mn-lt"/>
                <a:ea typeface="Calibri"/>
                <a:cs typeface="Calibri"/>
                <a:sym typeface="Calibri"/>
              </a:rPr>
            </a:br>
            <a:br>
              <a:rPr lang="nl-NL" sz="3800" b="0" i="0" u="none" strike="noStrike" cap="none" dirty="0">
                <a:solidFill>
                  <a:schemeClr val="dk1"/>
                </a:solidFill>
                <a:latin typeface="+mn-lt"/>
                <a:ea typeface="Calibri"/>
                <a:cs typeface="Calibri"/>
                <a:sym typeface="Calibri"/>
              </a:rPr>
            </a:br>
            <a:r>
              <a:rPr lang="nl-NL" sz="3800" b="0" i="0" u="none" strike="noStrike" cap="none" dirty="0">
                <a:solidFill>
                  <a:schemeClr val="dk1"/>
                </a:solidFill>
                <a:latin typeface="+mn-lt"/>
                <a:ea typeface="Calibri"/>
                <a:cs typeface="Calibri"/>
                <a:sym typeface="Calibri"/>
              </a:rPr>
              <a:t>What can we do </a:t>
            </a:r>
            <a:br>
              <a:rPr lang="nl-NL" sz="3800" b="0" i="0" u="none" strike="noStrike" cap="none" dirty="0">
                <a:solidFill>
                  <a:schemeClr val="dk1"/>
                </a:solidFill>
                <a:latin typeface="+mn-lt"/>
                <a:ea typeface="Calibri"/>
                <a:cs typeface="Calibri"/>
                <a:sym typeface="Calibri"/>
              </a:rPr>
            </a:br>
            <a:r>
              <a:rPr lang="nl-NL" sz="3800" b="0" i="0" u="none" strike="noStrike" cap="none" dirty="0">
                <a:solidFill>
                  <a:schemeClr val="dk1"/>
                </a:solidFill>
                <a:latin typeface="+mn-lt"/>
                <a:ea typeface="Calibri"/>
                <a:cs typeface="Calibri"/>
                <a:sym typeface="Calibri"/>
              </a:rPr>
              <a:t>to reduce health impacts of climate climate?</a:t>
            </a:r>
            <a:endParaRPr sz="3800" b="0" i="0" u="none" strike="noStrike" cap="none" dirty="0">
              <a:solidFill>
                <a:srgbClr val="000000"/>
              </a:solidFill>
              <a:latin typeface="+mn-lt"/>
              <a:ea typeface="Arial"/>
              <a:cs typeface="Arial"/>
              <a:sym typeface="Arial"/>
            </a:endParaRPr>
          </a:p>
        </p:txBody>
      </p:sp>
      <p:grpSp>
        <p:nvGrpSpPr>
          <p:cNvPr id="2" name="Group 1">
            <a:extLst>
              <a:ext uri="{FF2B5EF4-FFF2-40B4-BE49-F238E27FC236}">
                <a16:creationId xmlns:a16="http://schemas.microsoft.com/office/drawing/2014/main" id="{F2478BA2-A373-4A2F-9101-A06EF1D090FD}"/>
              </a:ext>
            </a:extLst>
          </p:cNvPr>
          <p:cNvGrpSpPr/>
          <p:nvPr/>
        </p:nvGrpSpPr>
        <p:grpSpPr>
          <a:xfrm>
            <a:off x="0" y="0"/>
            <a:ext cx="6858000" cy="6858000"/>
            <a:chOff x="0" y="0"/>
            <a:chExt cx="6858000" cy="6858000"/>
          </a:xfrm>
        </p:grpSpPr>
        <p:pic>
          <p:nvPicPr>
            <p:cNvPr id="294" name="Google Shape;294;p23" descr="Afbeelding met berg, lucht, buiten, weg&#10;&#10;Automatisch gegenereerde beschrijving"/>
            <p:cNvPicPr preferRelativeResize="0"/>
            <p:nvPr/>
          </p:nvPicPr>
          <p:blipFill rotWithShape="1">
            <a:blip r:embed="rId3">
              <a:alphaModFix/>
            </a:blip>
            <a:srcRect/>
            <a:stretch/>
          </p:blipFill>
          <p:spPr>
            <a:xfrm>
              <a:off x="0" y="0"/>
              <a:ext cx="6858000" cy="6858000"/>
            </a:xfrm>
            <a:prstGeom prst="rect">
              <a:avLst/>
            </a:prstGeom>
            <a:noFill/>
            <a:ln>
              <a:noFill/>
            </a:ln>
          </p:spPr>
        </p:pic>
        <p:sp>
          <p:nvSpPr>
            <p:cNvPr id="295" name="Google Shape;295;p23"/>
            <p:cNvSpPr/>
            <p:nvPr/>
          </p:nvSpPr>
          <p:spPr>
            <a:xfrm>
              <a:off x="78954" y="6613522"/>
              <a:ext cx="1652588" cy="2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Arial"/>
                <a:buNone/>
              </a:pPr>
              <a:r>
                <a:rPr lang="nl-NL" sz="800" b="0" i="0" u="none" strike="noStrike" cap="none" dirty="0">
                  <a:solidFill>
                    <a:schemeClr val="lt1"/>
                  </a:solidFill>
                  <a:latin typeface="Calibri" panose="020F0502020204030204" pitchFamily="34" charset="0"/>
                  <a:cs typeface="Calibri" panose="020F0502020204030204" pitchFamily="34" charset="0"/>
                  <a:sym typeface="Arial"/>
                </a:rPr>
                <a:t>Image: Pixabay</a:t>
              </a:r>
              <a:endParaRPr sz="800" b="0" i="0" u="none" strike="noStrike" cap="none" dirty="0">
                <a:solidFill>
                  <a:schemeClr val="lt1"/>
                </a:solidFill>
                <a:latin typeface="Calibri" panose="020F0502020204030204" pitchFamily="34" charset="0"/>
                <a:cs typeface="Calibri" panose="020F0502020204030204" pitchFamily="34" charset="0"/>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8" descr="Chart, radar chart&#10;&#10;Description automatically generated"/>
          <p:cNvPicPr preferRelativeResize="0"/>
          <p:nvPr/>
        </p:nvPicPr>
        <p:blipFill rotWithShape="1">
          <a:blip r:embed="rId3">
            <a:alphaModFix/>
          </a:blip>
          <a:srcRect/>
          <a:stretch/>
        </p:blipFill>
        <p:spPr>
          <a:xfrm>
            <a:off x="2670564" y="0"/>
            <a:ext cx="6850871" cy="6858000"/>
          </a:xfrm>
          <a:prstGeom prst="rect">
            <a:avLst/>
          </a:prstGeom>
          <a:noFill/>
          <a:ln>
            <a:noFill/>
          </a:ln>
        </p:spPr>
      </p:pic>
      <p:sp>
        <p:nvSpPr>
          <p:cNvPr id="302" name="Google Shape;302;p18"/>
          <p:cNvSpPr/>
          <p:nvPr/>
        </p:nvSpPr>
        <p:spPr>
          <a:xfrm>
            <a:off x="2798956" y="117087"/>
            <a:ext cx="6577359" cy="6623825"/>
          </a:xfrm>
          <a:prstGeom prst="donut">
            <a:avLst>
              <a:gd name="adj" fmla="val 25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4" name="Google Shape;308;p8" descr="Chart, radar chart&#10;&#10;Description automatically generated">
            <a:extLst>
              <a:ext uri="{FF2B5EF4-FFF2-40B4-BE49-F238E27FC236}">
                <a16:creationId xmlns:a16="http://schemas.microsoft.com/office/drawing/2014/main" id="{2E3AC9D8-B914-48D6-AECD-07B1930061E6}"/>
              </a:ext>
            </a:extLst>
          </p:cNvPr>
          <p:cNvPicPr preferRelativeResize="0"/>
          <p:nvPr/>
        </p:nvPicPr>
        <p:blipFill rotWithShape="1">
          <a:blip r:embed="rId3">
            <a:alphaModFix/>
          </a:blip>
          <a:srcRect/>
          <a:stretch/>
        </p:blipFill>
        <p:spPr>
          <a:xfrm>
            <a:off x="2670487" y="-1"/>
            <a:ext cx="6850871"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a9a076f86c_0_2"/>
          <p:cNvSpPr txBox="1">
            <a:spLocks noGrp="1"/>
          </p:cNvSpPr>
          <p:nvPr>
            <p:ph type="title"/>
          </p:nvPr>
        </p:nvSpPr>
        <p:spPr>
          <a:xfrm>
            <a:off x="1097850" y="14999"/>
            <a:ext cx="9996300" cy="904500"/>
          </a:xfrm>
          <a:prstGeom prst="rect">
            <a:avLst/>
          </a:prstGeom>
          <a:noFill/>
          <a:ln>
            <a:noFill/>
          </a:ln>
        </p:spPr>
        <p:txBody>
          <a:bodyPr spcFirstLastPara="1" wrap="square" lIns="91425" tIns="91425" rIns="91425" bIns="91425" anchor="t" anchorCtr="0">
            <a:noAutofit/>
          </a:bodyPr>
          <a:lstStyle/>
          <a:p>
            <a:pPr>
              <a:buSzPts val="3200"/>
            </a:pPr>
            <a:r>
              <a:rPr lang="nl-NL" sz="3200" b="1" dirty="0">
                <a:solidFill>
                  <a:schemeClr val="tx1"/>
                </a:solidFill>
                <a:latin typeface="+mn-lt"/>
                <a:sym typeface="Calibri"/>
              </a:rPr>
              <a:t>Risk assessment- the essential first step</a:t>
            </a:r>
            <a:endParaRPr sz="3200" b="1" dirty="0">
              <a:solidFill>
                <a:schemeClr val="tx1"/>
              </a:solidFill>
              <a:latin typeface="+mn-lt"/>
            </a:endParaRPr>
          </a:p>
        </p:txBody>
      </p:sp>
      <p:pic>
        <p:nvPicPr>
          <p:cNvPr id="315" name="Google Shape;315;ga9a076f86c_0_2"/>
          <p:cNvPicPr preferRelativeResize="0"/>
          <p:nvPr/>
        </p:nvPicPr>
        <p:blipFill rotWithShape="1">
          <a:blip r:embed="rId3">
            <a:alphaModFix/>
          </a:blip>
          <a:srcRect/>
          <a:stretch/>
        </p:blipFill>
        <p:spPr>
          <a:xfrm>
            <a:off x="7316176" y="1220275"/>
            <a:ext cx="4433551" cy="5231875"/>
          </a:xfrm>
          <a:prstGeom prst="rect">
            <a:avLst/>
          </a:prstGeom>
          <a:noFill/>
          <a:ln>
            <a:noFill/>
          </a:ln>
        </p:spPr>
      </p:pic>
      <p:grpSp>
        <p:nvGrpSpPr>
          <p:cNvPr id="4" name="Group 3">
            <a:extLst>
              <a:ext uri="{FF2B5EF4-FFF2-40B4-BE49-F238E27FC236}">
                <a16:creationId xmlns:a16="http://schemas.microsoft.com/office/drawing/2014/main" id="{0082FD43-5609-4037-B525-B241666BF2F3}"/>
              </a:ext>
            </a:extLst>
          </p:cNvPr>
          <p:cNvGrpSpPr/>
          <p:nvPr/>
        </p:nvGrpSpPr>
        <p:grpSpPr>
          <a:xfrm>
            <a:off x="155284" y="1302571"/>
            <a:ext cx="6804079" cy="4558733"/>
            <a:chOff x="155284" y="1302571"/>
            <a:chExt cx="6804079" cy="4558733"/>
          </a:xfrm>
        </p:grpSpPr>
        <p:pic>
          <p:nvPicPr>
            <p:cNvPr id="3" name="Picture 2">
              <a:extLst>
                <a:ext uri="{FF2B5EF4-FFF2-40B4-BE49-F238E27FC236}">
                  <a16:creationId xmlns:a16="http://schemas.microsoft.com/office/drawing/2014/main" id="{2CA5B57B-DCF1-4C30-9C8B-1B3687966997}"/>
                </a:ext>
              </a:extLst>
            </p:cNvPr>
            <p:cNvPicPr>
              <a:picLocks noChangeAspect="1"/>
            </p:cNvPicPr>
            <p:nvPr/>
          </p:nvPicPr>
          <p:blipFill>
            <a:blip r:embed="rId4"/>
            <a:stretch>
              <a:fillRect/>
            </a:stretch>
          </p:blipFill>
          <p:spPr>
            <a:xfrm>
              <a:off x="155284" y="1302571"/>
              <a:ext cx="6804079" cy="4558733"/>
            </a:xfrm>
            <a:prstGeom prst="rect">
              <a:avLst/>
            </a:prstGeom>
          </p:spPr>
        </p:pic>
        <p:sp>
          <p:nvSpPr>
            <p:cNvPr id="7" name="Google Shape;225;ga4a6a5112b_0_37">
              <a:extLst>
                <a:ext uri="{FF2B5EF4-FFF2-40B4-BE49-F238E27FC236}">
                  <a16:creationId xmlns:a16="http://schemas.microsoft.com/office/drawing/2014/main" id="{91A99969-094F-4260-8195-22E804F78A9A}"/>
                </a:ext>
              </a:extLst>
            </p:cNvPr>
            <p:cNvSpPr txBox="1"/>
            <p:nvPr/>
          </p:nvSpPr>
          <p:spPr>
            <a:xfrm>
              <a:off x="1335962" y="5681769"/>
              <a:ext cx="1659832" cy="1795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tx1"/>
                  </a:solidFill>
                  <a:latin typeface="Calibri"/>
                  <a:ea typeface="Calibri"/>
                  <a:cs typeface="Calibri"/>
                  <a:sym typeface="Calibri"/>
                </a:rPr>
                <a:t>Photo: K. Falk / Danish Red Cross</a:t>
              </a:r>
              <a:endParaRPr sz="800" b="0" i="0" u="none" strike="noStrike" cap="none" dirty="0">
                <a:solidFill>
                  <a:schemeClr val="tx1"/>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24" descr="Afbeelding met persoon, binnen, groep, muur&#10;&#10;Beschrijving is gegenereerd met zeer hoge betrouwbaarheid"/>
          <p:cNvPicPr preferRelativeResize="0"/>
          <p:nvPr/>
        </p:nvPicPr>
        <p:blipFill rotWithShape="1">
          <a:blip r:embed="rId3">
            <a:alphaModFix/>
          </a:blip>
          <a:srcRect/>
          <a:stretch/>
        </p:blipFill>
        <p:spPr>
          <a:xfrm>
            <a:off x="6345999" y="1964844"/>
            <a:ext cx="5357277" cy="4000028"/>
          </a:xfrm>
          <a:prstGeom prst="rect">
            <a:avLst/>
          </a:prstGeom>
          <a:noFill/>
          <a:ln>
            <a:noFill/>
          </a:ln>
        </p:spPr>
      </p:pic>
      <p:sp>
        <p:nvSpPr>
          <p:cNvPr id="324" name="Google Shape;324;p24"/>
          <p:cNvSpPr txBox="1">
            <a:spLocks noGrp="1"/>
          </p:cNvSpPr>
          <p:nvPr>
            <p:ph type="title"/>
          </p:nvPr>
        </p:nvSpPr>
        <p:spPr>
          <a:xfrm>
            <a:off x="513878" y="30113"/>
            <a:ext cx="11532020" cy="1376400"/>
          </a:xfrm>
          <a:prstGeom prst="rect">
            <a:avLst/>
          </a:prstGeom>
          <a:noFill/>
          <a:ln>
            <a:noFill/>
          </a:ln>
        </p:spPr>
        <p:txBody>
          <a:bodyPr spcFirstLastPara="1" wrap="square" lIns="91425" tIns="91425" rIns="91425" bIns="91425" anchor="t" anchorCtr="0">
            <a:noAutofit/>
          </a:bodyPr>
          <a:lstStyle/>
          <a:p>
            <a:pPr>
              <a:buSzPts val="3200"/>
            </a:pPr>
            <a:r>
              <a:rPr lang="nl-NL" sz="3200" b="1" dirty="0">
                <a:solidFill>
                  <a:schemeClr val="tx1"/>
                </a:solidFill>
                <a:latin typeface="+mn-lt"/>
                <a:sym typeface="Calibri"/>
              </a:rPr>
              <a:t>National HydroMet services and national public health authorities – our key partners</a:t>
            </a:r>
            <a:endParaRPr sz="3200" b="1" dirty="0">
              <a:solidFill>
                <a:schemeClr val="tx1"/>
              </a:solidFill>
              <a:latin typeface="+mn-lt"/>
            </a:endParaRPr>
          </a:p>
        </p:txBody>
      </p:sp>
      <p:pic>
        <p:nvPicPr>
          <p:cNvPr id="323" name="Google Shape;323;p24"/>
          <p:cNvPicPr preferRelativeResize="0"/>
          <p:nvPr/>
        </p:nvPicPr>
        <p:blipFill rotWithShape="1">
          <a:blip r:embed="rId4">
            <a:alphaModFix/>
          </a:blip>
          <a:srcRect/>
          <a:stretch/>
        </p:blipFill>
        <p:spPr>
          <a:xfrm>
            <a:off x="624894" y="1964844"/>
            <a:ext cx="5578840" cy="400002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4;p24">
            <a:extLst>
              <a:ext uri="{FF2B5EF4-FFF2-40B4-BE49-F238E27FC236}">
                <a16:creationId xmlns:a16="http://schemas.microsoft.com/office/drawing/2014/main" id="{585290D6-A1AB-30E5-FCBD-D294D552ECFC}"/>
              </a:ext>
            </a:extLst>
          </p:cNvPr>
          <p:cNvSpPr txBox="1">
            <a:spLocks/>
          </p:cNvSpPr>
          <p:nvPr/>
        </p:nvSpPr>
        <p:spPr>
          <a:xfrm>
            <a:off x="513878" y="30113"/>
            <a:ext cx="11532020" cy="137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200"/>
            </a:pPr>
            <a:r>
              <a:rPr lang="nl-NL" sz="3200" b="1" dirty="0" err="1">
                <a:solidFill>
                  <a:schemeClr val="tx1"/>
                </a:solidFill>
                <a:latin typeface="+mn-lt"/>
                <a:sym typeface="Calibri"/>
              </a:rPr>
              <a:t>Strengthening</a:t>
            </a:r>
            <a:r>
              <a:rPr lang="nl-NL" sz="3200" b="1" dirty="0">
                <a:solidFill>
                  <a:schemeClr val="tx1"/>
                </a:solidFill>
                <a:latin typeface="+mn-lt"/>
                <a:sym typeface="Calibri"/>
              </a:rPr>
              <a:t> </a:t>
            </a:r>
            <a:r>
              <a:rPr lang="nl-NL" sz="3200" b="1" dirty="0" err="1">
                <a:solidFill>
                  <a:schemeClr val="tx1"/>
                </a:solidFill>
                <a:latin typeface="+mn-lt"/>
                <a:sym typeface="Calibri"/>
              </a:rPr>
              <a:t>resilience</a:t>
            </a:r>
            <a:r>
              <a:rPr lang="nl-NL" sz="3200" b="1" dirty="0">
                <a:solidFill>
                  <a:schemeClr val="tx1"/>
                </a:solidFill>
                <a:latin typeface="+mn-lt"/>
                <a:sym typeface="Calibri"/>
              </a:rPr>
              <a:t> of Health Systems</a:t>
            </a:r>
            <a:endParaRPr lang="nl-NL" sz="3200" b="1" dirty="0">
              <a:solidFill>
                <a:schemeClr val="tx1"/>
              </a:solidFill>
              <a:latin typeface="+mn-lt"/>
            </a:endParaRPr>
          </a:p>
        </p:txBody>
      </p:sp>
      <p:sp>
        <p:nvSpPr>
          <p:cNvPr id="4" name="Tekstvak 3">
            <a:extLst>
              <a:ext uri="{FF2B5EF4-FFF2-40B4-BE49-F238E27FC236}">
                <a16:creationId xmlns:a16="http://schemas.microsoft.com/office/drawing/2014/main" id="{27359CE5-9666-A44A-EE0B-61984D14BDD8}"/>
              </a:ext>
            </a:extLst>
          </p:cNvPr>
          <p:cNvSpPr txBox="1"/>
          <p:nvPr/>
        </p:nvSpPr>
        <p:spPr>
          <a:xfrm>
            <a:off x="7207198" y="3962162"/>
            <a:ext cx="4838700" cy="1600438"/>
          </a:xfrm>
          <a:prstGeom prst="rect">
            <a:avLst/>
          </a:prstGeom>
          <a:noFill/>
        </p:spPr>
        <p:txBody>
          <a:bodyPr wrap="square">
            <a:spAutoFit/>
          </a:bodyPr>
          <a:lstStyle/>
          <a:p>
            <a:r>
              <a:rPr lang="nl-NL" b="0" i="1" dirty="0">
                <a:solidFill>
                  <a:srgbClr val="343434"/>
                </a:solidFill>
                <a:effectLst/>
                <a:latin typeface="Open Sans" panose="020B0606030504020204" pitchFamily="34" charset="0"/>
              </a:rPr>
              <a:t>Photo: The </a:t>
            </a:r>
            <a:r>
              <a:rPr lang="nl-NL" b="0" i="1" dirty="0" err="1">
                <a:solidFill>
                  <a:srgbClr val="343434"/>
                </a:solidFill>
                <a:effectLst/>
                <a:latin typeface="Open Sans" panose="020B0606030504020204" pitchFamily="34" charset="0"/>
              </a:rPr>
              <a:t>national</a:t>
            </a:r>
            <a:r>
              <a:rPr lang="nl-NL" b="0" i="1" dirty="0">
                <a:solidFill>
                  <a:srgbClr val="343434"/>
                </a:solidFill>
                <a:effectLst/>
                <a:latin typeface="Open Sans" panose="020B0606030504020204" pitchFamily="34" charset="0"/>
              </a:rPr>
              <a:t> Covid </a:t>
            </a:r>
            <a:r>
              <a:rPr lang="nl-NL" b="0" i="1" dirty="0" err="1">
                <a:solidFill>
                  <a:srgbClr val="343434"/>
                </a:solidFill>
                <a:effectLst/>
                <a:latin typeface="Open Sans" panose="020B0606030504020204" pitchFamily="34" charset="0"/>
              </a:rPr>
              <a:t>vaccination</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campaign</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for</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Peru’s</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indigenous</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communities</a:t>
            </a:r>
            <a:r>
              <a:rPr lang="nl-NL" b="0" i="1" dirty="0">
                <a:solidFill>
                  <a:srgbClr val="343434"/>
                </a:solidFill>
                <a:effectLst/>
                <a:latin typeface="Open Sans" panose="020B0606030504020204" pitchFamily="34" charset="0"/>
              </a:rPr>
              <a:t> in </a:t>
            </a:r>
            <a:r>
              <a:rPr lang="nl-NL" b="0" i="1" dirty="0" err="1">
                <a:solidFill>
                  <a:srgbClr val="343434"/>
                </a:solidFill>
                <a:effectLst/>
                <a:latin typeface="Open Sans" panose="020B0606030504020204" pitchFamily="34" charset="0"/>
              </a:rPr>
              <a:t>the</a:t>
            </a:r>
            <a:r>
              <a:rPr lang="nl-NL" b="0" i="1" dirty="0">
                <a:solidFill>
                  <a:srgbClr val="343434"/>
                </a:solidFill>
                <a:effectLst/>
                <a:latin typeface="Open Sans" panose="020B0606030504020204" pitchFamily="34" charset="0"/>
              </a:rPr>
              <a:t> Amazon </a:t>
            </a:r>
            <a:r>
              <a:rPr lang="nl-NL" b="0" i="1" dirty="0" err="1">
                <a:solidFill>
                  <a:srgbClr val="343434"/>
                </a:solidFill>
                <a:effectLst/>
                <a:latin typeface="Open Sans" panose="020B0606030504020204" pitchFamily="34" charset="0"/>
              </a:rPr>
              <a:t>and</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Andean</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regions</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which</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included</a:t>
            </a:r>
            <a:r>
              <a:rPr lang="nl-NL" b="0" i="1" dirty="0">
                <a:solidFill>
                  <a:srgbClr val="343434"/>
                </a:solidFill>
                <a:effectLst/>
                <a:latin typeface="Open Sans" panose="020B0606030504020204" pitchFamily="34" charset="0"/>
              </a:rPr>
              <a:t> health </a:t>
            </a:r>
            <a:r>
              <a:rPr lang="nl-NL" b="0" i="1" dirty="0" err="1">
                <a:solidFill>
                  <a:srgbClr val="343434"/>
                </a:solidFill>
                <a:effectLst/>
                <a:latin typeface="Open Sans" panose="020B0606030504020204" pitchFamily="34" charset="0"/>
              </a:rPr>
              <a:t>education</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about</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the</a:t>
            </a:r>
            <a:r>
              <a:rPr lang="nl-NL" b="0" i="1" dirty="0">
                <a:solidFill>
                  <a:srgbClr val="343434"/>
                </a:solidFill>
                <a:effectLst/>
                <a:latin typeface="Open Sans" panose="020B0606030504020204" pitchFamily="34" charset="0"/>
              </a:rPr>
              <a:t> benefits of </a:t>
            </a:r>
            <a:r>
              <a:rPr lang="nl-NL" b="0" i="1" dirty="0" err="1">
                <a:solidFill>
                  <a:srgbClr val="343434"/>
                </a:solidFill>
                <a:effectLst/>
                <a:latin typeface="Open Sans" panose="020B0606030504020204" pitchFamily="34" charset="0"/>
              </a:rPr>
              <a:t>the</a:t>
            </a:r>
            <a:r>
              <a:rPr lang="nl-NL" b="0" i="1" dirty="0">
                <a:solidFill>
                  <a:srgbClr val="343434"/>
                </a:solidFill>
                <a:effectLst/>
                <a:latin typeface="Open Sans" panose="020B0606030504020204" pitchFamily="34" charset="0"/>
              </a:rPr>
              <a:t> vaccine. The country has </a:t>
            </a:r>
            <a:r>
              <a:rPr lang="nl-NL" b="0" i="1" dirty="0" err="1">
                <a:solidFill>
                  <a:srgbClr val="343434"/>
                </a:solidFill>
                <a:effectLst/>
                <a:latin typeface="Open Sans" panose="020B0606030504020204" pitchFamily="34" charset="0"/>
              </a:rPr>
              <a:t>also</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for</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years</a:t>
            </a:r>
            <a:r>
              <a:rPr lang="nl-NL" b="0" i="1" dirty="0">
                <a:solidFill>
                  <a:srgbClr val="343434"/>
                </a:solidFill>
                <a:effectLst/>
                <a:latin typeface="Open Sans" panose="020B0606030504020204" pitchFamily="34" charset="0"/>
              </a:rPr>
              <a:t> been at </a:t>
            </a:r>
            <a:r>
              <a:rPr lang="nl-NL" b="0" i="1" dirty="0" err="1">
                <a:solidFill>
                  <a:srgbClr val="343434"/>
                </a:solidFill>
                <a:effectLst/>
                <a:latin typeface="Open Sans" panose="020B0606030504020204" pitchFamily="34" charset="0"/>
              </a:rPr>
              <a:t>the</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cutting</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edge</a:t>
            </a:r>
            <a:r>
              <a:rPr lang="nl-NL" b="0" i="1" dirty="0">
                <a:solidFill>
                  <a:srgbClr val="343434"/>
                </a:solidFill>
                <a:effectLst/>
                <a:latin typeface="Open Sans" panose="020B0606030504020204" pitchFamily="34" charset="0"/>
              </a:rPr>
              <a:t> of </a:t>
            </a:r>
            <a:r>
              <a:rPr lang="nl-NL" b="0" i="1" dirty="0" err="1">
                <a:solidFill>
                  <a:srgbClr val="343434"/>
                </a:solidFill>
                <a:effectLst/>
                <a:latin typeface="Open Sans" panose="020B0606030504020204" pitchFamily="34" charset="0"/>
              </a:rPr>
              <a:t>anticipatory</a:t>
            </a:r>
            <a:r>
              <a:rPr lang="nl-NL" b="0" i="1" dirty="0">
                <a:solidFill>
                  <a:srgbClr val="343434"/>
                </a:solidFill>
                <a:effectLst/>
                <a:latin typeface="Open Sans" panose="020B0606030504020204" pitchFamily="34" charset="0"/>
              </a:rPr>
              <a:t> action </a:t>
            </a:r>
            <a:r>
              <a:rPr lang="nl-NL" b="0" i="1" dirty="0" err="1">
                <a:solidFill>
                  <a:srgbClr val="343434"/>
                </a:solidFill>
                <a:effectLst/>
                <a:latin typeface="Open Sans" panose="020B0606030504020204" pitchFamily="34" charset="0"/>
              </a:rPr>
              <a:t>by</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the</a:t>
            </a:r>
            <a:r>
              <a:rPr lang="nl-NL" b="0" i="1" dirty="0">
                <a:solidFill>
                  <a:srgbClr val="343434"/>
                </a:solidFill>
                <a:effectLst/>
                <a:latin typeface="Open Sans" panose="020B0606030504020204" pitchFamily="34" charset="0"/>
              </a:rPr>
              <a:t> Red Cross </a:t>
            </a:r>
            <a:r>
              <a:rPr lang="nl-NL" b="0" i="1" dirty="0" err="1">
                <a:solidFill>
                  <a:srgbClr val="343434"/>
                </a:solidFill>
                <a:effectLst/>
                <a:latin typeface="Open Sans" panose="020B0606030504020204" pitchFamily="34" charset="0"/>
              </a:rPr>
              <a:t>for</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climate-related</a:t>
            </a:r>
            <a:r>
              <a:rPr lang="nl-NL" b="0" i="1" dirty="0">
                <a:solidFill>
                  <a:srgbClr val="343434"/>
                </a:solidFill>
                <a:effectLst/>
                <a:latin typeface="Open Sans" panose="020B0606030504020204" pitchFamily="34" charset="0"/>
              </a:rPr>
              <a:t> hazards, </a:t>
            </a:r>
            <a:r>
              <a:rPr lang="nl-NL" b="0" i="1" dirty="0" err="1">
                <a:solidFill>
                  <a:srgbClr val="343434"/>
                </a:solidFill>
                <a:effectLst/>
                <a:latin typeface="Open Sans" panose="020B0606030504020204" pitchFamily="34" charset="0"/>
              </a:rPr>
              <a:t>including</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floods</a:t>
            </a:r>
            <a:r>
              <a:rPr lang="nl-NL" b="0" i="1" dirty="0">
                <a:solidFill>
                  <a:srgbClr val="343434"/>
                </a:solidFill>
                <a:effectLst/>
                <a:latin typeface="Open Sans" panose="020B0606030504020204" pitchFamily="34" charset="0"/>
              </a:rPr>
              <a:t> </a:t>
            </a:r>
            <a:r>
              <a:rPr lang="nl-NL" b="0" i="1" dirty="0" err="1">
                <a:solidFill>
                  <a:srgbClr val="343434"/>
                </a:solidFill>
                <a:effectLst/>
                <a:latin typeface="Open Sans" panose="020B0606030504020204" pitchFamily="34" charset="0"/>
              </a:rPr>
              <a:t>and</a:t>
            </a:r>
            <a:r>
              <a:rPr lang="nl-NL" b="0" i="1" dirty="0">
                <a:solidFill>
                  <a:srgbClr val="343434"/>
                </a:solidFill>
                <a:effectLst/>
                <a:latin typeface="Open Sans" panose="020B0606030504020204" pitchFamily="34" charset="0"/>
              </a:rPr>
              <a:t> extreme </a:t>
            </a:r>
            <a:r>
              <a:rPr lang="nl-NL" b="0" i="1" dirty="0" err="1">
                <a:solidFill>
                  <a:srgbClr val="343434"/>
                </a:solidFill>
                <a:effectLst/>
                <a:latin typeface="Open Sans" panose="020B0606030504020204" pitchFamily="34" charset="0"/>
              </a:rPr>
              <a:t>cold</a:t>
            </a:r>
            <a:r>
              <a:rPr lang="nl-NL" b="0" i="1" dirty="0">
                <a:solidFill>
                  <a:srgbClr val="343434"/>
                </a:solidFill>
                <a:effectLst/>
                <a:latin typeface="Open Sans" panose="020B0606030504020204" pitchFamily="34" charset="0"/>
              </a:rPr>
              <a:t>. (Photo: Sebastián </a:t>
            </a:r>
            <a:r>
              <a:rPr lang="nl-NL" b="0" i="1" dirty="0" err="1">
                <a:solidFill>
                  <a:srgbClr val="343434"/>
                </a:solidFill>
                <a:effectLst/>
                <a:latin typeface="Open Sans" panose="020B0606030504020204" pitchFamily="34" charset="0"/>
              </a:rPr>
              <a:t>Castañeda</a:t>
            </a:r>
            <a:r>
              <a:rPr lang="nl-NL" b="0" i="1" dirty="0">
                <a:solidFill>
                  <a:srgbClr val="343434"/>
                </a:solidFill>
                <a:effectLst/>
                <a:latin typeface="Open Sans" panose="020B0606030504020204" pitchFamily="34" charset="0"/>
              </a:rPr>
              <a:t>/ICRC-Reuters via IFRC)</a:t>
            </a:r>
            <a:endParaRPr lang="en-GB" dirty="0"/>
          </a:p>
        </p:txBody>
      </p:sp>
      <p:pic>
        <p:nvPicPr>
          <p:cNvPr id="1026" name="Picture 2" descr="COP 26: Health systems must ‘detect, plan for and adapt to’ climate stresses – Report">
            <a:extLst>
              <a:ext uri="{FF2B5EF4-FFF2-40B4-BE49-F238E27FC236}">
                <a16:creationId xmlns:a16="http://schemas.microsoft.com/office/drawing/2014/main" id="{A34BDD68-7929-65DE-2784-2B0F0737A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8" y="1123950"/>
            <a:ext cx="65024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117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8"/>
          <p:cNvSpPr txBox="1"/>
          <p:nvPr/>
        </p:nvSpPr>
        <p:spPr>
          <a:xfrm>
            <a:off x="122291" y="1753231"/>
            <a:ext cx="6263180" cy="395987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600"/>
              </a:spcAft>
              <a:buClr>
                <a:srgbClr val="000000"/>
              </a:buClr>
              <a:buSzPts val="2400"/>
              <a:buFont typeface="Arial"/>
              <a:buChar char="•"/>
            </a:pPr>
            <a:r>
              <a:rPr lang="nl-NL" sz="2400" b="0" i="0" u="none" strike="noStrike" cap="none" dirty="0">
                <a:solidFill>
                  <a:schemeClr val="dk1"/>
                </a:solidFill>
                <a:latin typeface="Arial"/>
                <a:ea typeface="Arial"/>
                <a:cs typeface="Arial"/>
                <a:sym typeface="Arial"/>
              </a:rPr>
              <a:t>Advocate for city heatwave plans</a:t>
            </a:r>
            <a:endParaRPr sz="2400" dirty="0"/>
          </a:p>
          <a:p>
            <a:pPr marL="342900" marR="0" lvl="0" indent="-342900" algn="l" rtl="0">
              <a:lnSpc>
                <a:spcPct val="100000"/>
              </a:lnSpc>
              <a:spcBef>
                <a:spcPts val="0"/>
              </a:spcBef>
              <a:spcAft>
                <a:spcPts val="600"/>
              </a:spcAft>
              <a:buClr>
                <a:srgbClr val="000000"/>
              </a:buClr>
              <a:buSzPts val="2400"/>
              <a:buFont typeface="Arial"/>
              <a:buChar char="•"/>
            </a:pPr>
            <a:r>
              <a:rPr lang="nl-NL" sz="2400" b="0" i="0" u="none" strike="noStrike" cap="none" dirty="0">
                <a:solidFill>
                  <a:schemeClr val="dk1"/>
                </a:solidFill>
                <a:latin typeface="Arial"/>
                <a:ea typeface="Arial"/>
                <a:cs typeface="Arial"/>
                <a:sym typeface="Arial"/>
              </a:rPr>
              <a:t>Join coalitions to develop institutional or urban heat wave plans</a:t>
            </a:r>
            <a:endParaRPr sz="2400" dirty="0"/>
          </a:p>
          <a:p>
            <a:pPr marL="342900" marR="0" lvl="0" indent="-342900" algn="l" rtl="0">
              <a:lnSpc>
                <a:spcPct val="100000"/>
              </a:lnSpc>
              <a:spcBef>
                <a:spcPts val="0"/>
              </a:spcBef>
              <a:spcAft>
                <a:spcPts val="600"/>
              </a:spcAft>
              <a:buClr>
                <a:srgbClr val="000000"/>
              </a:buClr>
              <a:buSzPts val="2400"/>
              <a:buFont typeface="Arial"/>
              <a:buChar char="•"/>
            </a:pPr>
            <a:r>
              <a:rPr lang="nl-NL" sz="2400" b="0" i="0" u="none" strike="noStrike" cap="none" dirty="0">
                <a:solidFill>
                  <a:schemeClr val="dk1"/>
                </a:solidFill>
                <a:latin typeface="Arial"/>
                <a:ea typeface="Arial"/>
                <a:cs typeface="Arial"/>
                <a:sym typeface="Arial"/>
              </a:rPr>
              <a:t>Guidelines for volunteers and </a:t>
            </a:r>
            <a:br>
              <a:rPr lang="nl-NL" sz="2400" b="0" i="0" u="none" strike="noStrike" cap="none" dirty="0">
                <a:solidFill>
                  <a:schemeClr val="dk1"/>
                </a:solidFill>
                <a:latin typeface="Arial"/>
                <a:ea typeface="Arial"/>
                <a:cs typeface="Arial"/>
                <a:sym typeface="Arial"/>
              </a:rPr>
            </a:br>
            <a:r>
              <a:rPr lang="nl-NL" sz="2400" b="0" i="0" u="none" strike="noStrike" cap="none" dirty="0">
                <a:solidFill>
                  <a:schemeClr val="dk1"/>
                </a:solidFill>
                <a:latin typeface="Arial"/>
                <a:ea typeface="Arial"/>
                <a:cs typeface="Arial"/>
                <a:sym typeface="Arial"/>
              </a:rPr>
              <a:t>first aid medical responders</a:t>
            </a:r>
            <a:endParaRPr sz="2400" dirty="0"/>
          </a:p>
          <a:p>
            <a:pPr marL="342900" marR="0" lvl="0" indent="-342900" algn="l" rtl="0">
              <a:lnSpc>
                <a:spcPct val="100000"/>
              </a:lnSpc>
              <a:spcBef>
                <a:spcPts val="0"/>
              </a:spcBef>
              <a:spcAft>
                <a:spcPts val="600"/>
              </a:spcAft>
              <a:buClr>
                <a:srgbClr val="000000"/>
              </a:buClr>
              <a:buSzPts val="2400"/>
              <a:buFont typeface="Arial"/>
              <a:buChar char="•"/>
            </a:pPr>
            <a:r>
              <a:rPr lang="nl-NL" sz="2400" b="0" i="0" u="none" strike="noStrike" cap="none" dirty="0">
                <a:solidFill>
                  <a:schemeClr val="dk1"/>
                </a:solidFill>
                <a:latin typeface="Arial"/>
                <a:ea typeface="Arial"/>
                <a:cs typeface="Arial"/>
                <a:sym typeface="Arial"/>
              </a:rPr>
              <a:t>Media, social media and messaging on risk reduction</a:t>
            </a:r>
            <a:endParaRPr sz="2400" dirty="0"/>
          </a:p>
          <a:p>
            <a:pPr marL="342900" marR="0" lvl="0" indent="-342900" algn="l" rtl="0">
              <a:lnSpc>
                <a:spcPct val="100000"/>
              </a:lnSpc>
              <a:spcBef>
                <a:spcPts val="0"/>
              </a:spcBef>
              <a:spcAft>
                <a:spcPts val="600"/>
              </a:spcAft>
              <a:buClr>
                <a:srgbClr val="000000"/>
              </a:buClr>
              <a:buSzPts val="2400"/>
              <a:buFont typeface="Arial"/>
              <a:buChar char="•"/>
            </a:pPr>
            <a:r>
              <a:rPr lang="nl-NL" sz="2400" b="0" i="0" u="none" strike="noStrike" cap="none" dirty="0">
                <a:solidFill>
                  <a:schemeClr val="dk1"/>
                </a:solidFill>
                <a:latin typeface="Arial"/>
                <a:ea typeface="Arial"/>
                <a:cs typeface="Arial"/>
                <a:sym typeface="Arial"/>
              </a:rPr>
              <a:t>Call for support to vulnerable groups (homeless, outdoor labourers, elderly etc.)</a:t>
            </a:r>
            <a:endParaRPr sz="2400" dirty="0"/>
          </a:p>
        </p:txBody>
      </p:sp>
      <p:pic>
        <p:nvPicPr>
          <p:cNvPr id="331" name="Google Shape;331;p28"/>
          <p:cNvPicPr preferRelativeResize="0"/>
          <p:nvPr/>
        </p:nvPicPr>
        <p:blipFill rotWithShape="1">
          <a:blip r:embed="rId3">
            <a:alphaModFix/>
          </a:blip>
          <a:srcRect/>
          <a:stretch/>
        </p:blipFill>
        <p:spPr>
          <a:xfrm>
            <a:off x="5495544" y="0"/>
            <a:ext cx="6693011" cy="6864725"/>
          </a:xfrm>
          <a:custGeom>
            <a:avLst/>
            <a:gdLst/>
            <a:ahLst/>
            <a:cxnLst/>
            <a:rect l="l" t="t" r="r" b="b"/>
            <a:pathLst>
              <a:path w="6278877" h="6858000" extrusionOk="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ln>
            <a:noFill/>
          </a:ln>
        </p:spPr>
      </p:pic>
      <p:sp>
        <p:nvSpPr>
          <p:cNvPr id="332" name="Google Shape;332;p28"/>
          <p:cNvSpPr/>
          <p:nvPr/>
        </p:nvSpPr>
        <p:spPr>
          <a:xfrm>
            <a:off x="10481515" y="6603686"/>
            <a:ext cx="165258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a:solidFill>
                  <a:schemeClr val="lt1"/>
                </a:solidFill>
                <a:latin typeface="Arial"/>
                <a:ea typeface="Arial"/>
                <a:cs typeface="Arial"/>
                <a:sym typeface="Arial"/>
              </a:rPr>
              <a:t>Photo: Netherlands Red Cross</a:t>
            </a:r>
            <a:endParaRPr sz="800" b="0" i="0" u="none" strike="noStrike" cap="none">
              <a:solidFill>
                <a:schemeClr val="lt1"/>
              </a:solidFill>
              <a:latin typeface="Arial"/>
              <a:ea typeface="Arial"/>
              <a:cs typeface="Arial"/>
              <a:sym typeface="Arial"/>
            </a:endParaRPr>
          </a:p>
        </p:txBody>
      </p:sp>
      <p:sp>
        <p:nvSpPr>
          <p:cNvPr id="333" name="Google Shape;333;p28"/>
          <p:cNvSpPr txBox="1">
            <a:spLocks noGrp="1"/>
          </p:cNvSpPr>
          <p:nvPr>
            <p:ph type="title"/>
          </p:nvPr>
        </p:nvSpPr>
        <p:spPr>
          <a:xfrm>
            <a:off x="395322" y="119276"/>
            <a:ext cx="4578121" cy="904500"/>
          </a:xfrm>
          <a:prstGeom prst="rect">
            <a:avLst/>
          </a:prstGeom>
          <a:noFill/>
          <a:ln>
            <a:noFill/>
          </a:ln>
        </p:spPr>
        <p:txBody>
          <a:bodyPr spcFirstLastPara="1" wrap="square" lIns="91425" tIns="91425" rIns="91425" bIns="91425" anchor="t" anchorCtr="0">
            <a:noAutofit/>
          </a:bodyPr>
          <a:lstStyle/>
          <a:p>
            <a:pPr>
              <a:buSzPts val="4000"/>
            </a:pPr>
            <a:r>
              <a:rPr lang="nl-NL" sz="3200" b="1" dirty="0">
                <a:latin typeface="+mn-lt"/>
                <a:cs typeface="Calibri"/>
                <a:sym typeface="Calibri"/>
              </a:rPr>
              <a:t>Example – </a:t>
            </a:r>
            <a:br>
              <a:rPr lang="nl-NL" sz="3200" b="1" dirty="0">
                <a:latin typeface="+mn-lt"/>
                <a:cs typeface="Calibri"/>
                <a:sym typeface="Calibri"/>
              </a:rPr>
            </a:br>
            <a:r>
              <a:rPr lang="nl-NL" sz="3200" b="1" dirty="0">
                <a:latin typeface="+mn-lt"/>
                <a:cs typeface="Calibri"/>
                <a:sym typeface="Calibri"/>
              </a:rPr>
              <a:t>Heatwave action</a:t>
            </a:r>
            <a:endParaRPr sz="3200" b="1" dirty="0">
              <a:latin typeface="+mn-lt"/>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
        <p:cNvGrpSpPr/>
        <p:nvPr/>
      </p:nvGrpSpPr>
      <p:grpSpPr>
        <a:xfrm>
          <a:off x="0" y="0"/>
          <a:ext cx="0" cy="0"/>
          <a:chOff x="0" y="0"/>
          <a:chExt cx="0" cy="0"/>
        </a:xfrm>
      </p:grpSpPr>
      <p:pic>
        <p:nvPicPr>
          <p:cNvPr id="2" name="Picture 1">
            <a:extLst>
              <a:ext uri="{FF2B5EF4-FFF2-40B4-BE49-F238E27FC236}">
                <a16:creationId xmlns:a16="http://schemas.microsoft.com/office/drawing/2014/main" id="{F60467B6-8191-4883-A99C-4ADDB535232F}"/>
              </a:ext>
            </a:extLst>
          </p:cNvPr>
          <p:cNvPicPr>
            <a:picLocks noChangeAspect="1"/>
          </p:cNvPicPr>
          <p:nvPr/>
        </p:nvPicPr>
        <p:blipFill>
          <a:blip r:embed="rId3"/>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CE47E72F-0091-403C-A6C0-3442EC13D831}"/>
              </a:ext>
            </a:extLst>
          </p:cNvPr>
          <p:cNvSpPr txBox="1"/>
          <p:nvPr/>
        </p:nvSpPr>
        <p:spPr>
          <a:xfrm>
            <a:off x="22305" y="6631259"/>
            <a:ext cx="1489510" cy="215444"/>
          </a:xfrm>
          <a:prstGeom prst="rect">
            <a:avLst/>
          </a:prstGeom>
          <a:noFill/>
        </p:spPr>
        <p:txBody>
          <a:bodyPr wrap="none" rtlCol="0">
            <a:spAutoFit/>
          </a:bodyPr>
          <a:lstStyle/>
          <a:p>
            <a:r>
              <a:rPr lang="da-DK" sz="800" dirty="0">
                <a:solidFill>
                  <a:schemeClr val="bg1"/>
                </a:solidFill>
              </a:rPr>
              <a:t> (Photo: Joe </a:t>
            </a:r>
            <a:r>
              <a:rPr lang="da-DK" sz="800" dirty="0" err="1">
                <a:solidFill>
                  <a:schemeClr val="bg1"/>
                </a:solidFill>
              </a:rPr>
              <a:t>Brusky</a:t>
            </a:r>
            <a:r>
              <a:rPr lang="da-DK" sz="800" dirty="0">
                <a:solidFill>
                  <a:schemeClr val="bg1"/>
                </a:solidFill>
              </a:rPr>
              <a:t>/</a:t>
            </a:r>
            <a:r>
              <a:rPr lang="da-DK" sz="800" dirty="0" err="1">
                <a:solidFill>
                  <a:schemeClr val="bg1"/>
                </a:solidFill>
              </a:rPr>
              <a:t>flickr</a:t>
            </a:r>
            <a:r>
              <a:rPr lang="da-DK" sz="800" dirty="0">
                <a:solidFill>
                  <a:schemeClr val="bg1"/>
                </a:solidFill>
              </a:rPr>
              <a:t>/cc)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0" name="Google Shape;340;g9eee5eda34_0_16"/>
          <p:cNvSpPr txBox="1">
            <a:spLocks noGrp="1"/>
          </p:cNvSpPr>
          <p:nvPr>
            <p:ph type="title"/>
          </p:nvPr>
        </p:nvSpPr>
        <p:spPr>
          <a:xfrm>
            <a:off x="986118" y="135911"/>
            <a:ext cx="10757646" cy="904500"/>
          </a:xfrm>
          <a:prstGeom prst="rect">
            <a:avLst/>
          </a:prstGeom>
          <a:noFill/>
          <a:ln>
            <a:noFill/>
          </a:ln>
        </p:spPr>
        <p:txBody>
          <a:bodyPr spcFirstLastPara="1" wrap="square" lIns="91425" tIns="91425" rIns="91425" bIns="91425" anchor="t" anchorCtr="0">
            <a:noAutofit/>
          </a:bodyPr>
          <a:lstStyle/>
          <a:p>
            <a:pPr algn="ctr">
              <a:buSzPts val="3200"/>
            </a:pPr>
            <a:r>
              <a:rPr lang="nl-NL" sz="3200" b="1" dirty="0">
                <a:solidFill>
                  <a:schemeClr val="tx1"/>
                </a:solidFill>
                <a:latin typeface="+mn-lt"/>
                <a:sym typeface="Calibri"/>
              </a:rPr>
              <a:t>Surveillance is critical to monitoring evolving risks and changes in the impacts</a:t>
            </a:r>
            <a:endParaRPr sz="3200" b="1" dirty="0">
              <a:solidFill>
                <a:schemeClr val="tx1"/>
              </a:solidFill>
              <a:latin typeface="+mn-lt"/>
            </a:endParaRPr>
          </a:p>
        </p:txBody>
      </p:sp>
      <p:grpSp>
        <p:nvGrpSpPr>
          <p:cNvPr id="2" name="Group 1">
            <a:extLst>
              <a:ext uri="{FF2B5EF4-FFF2-40B4-BE49-F238E27FC236}">
                <a16:creationId xmlns:a16="http://schemas.microsoft.com/office/drawing/2014/main" id="{68D9209B-D712-4D72-887D-D1306F94CCB0}"/>
              </a:ext>
            </a:extLst>
          </p:cNvPr>
          <p:cNvGrpSpPr/>
          <p:nvPr/>
        </p:nvGrpSpPr>
        <p:grpSpPr>
          <a:xfrm>
            <a:off x="6519742" y="1811930"/>
            <a:ext cx="5572376" cy="4179300"/>
            <a:chOff x="6519742" y="1811930"/>
            <a:chExt cx="5572376" cy="4179300"/>
          </a:xfrm>
        </p:grpSpPr>
        <p:pic>
          <p:nvPicPr>
            <p:cNvPr id="342" name="Google Shape;342;g9eee5eda34_0_16"/>
            <p:cNvPicPr preferRelativeResize="0"/>
            <p:nvPr/>
          </p:nvPicPr>
          <p:blipFill rotWithShape="1">
            <a:blip r:embed="rId3">
              <a:alphaModFix/>
            </a:blip>
            <a:srcRect/>
            <a:stretch/>
          </p:blipFill>
          <p:spPr>
            <a:xfrm>
              <a:off x="6519742" y="1811930"/>
              <a:ext cx="5572376" cy="4179300"/>
            </a:xfrm>
            <a:prstGeom prst="rect">
              <a:avLst/>
            </a:prstGeom>
            <a:noFill/>
            <a:ln>
              <a:noFill/>
            </a:ln>
          </p:spPr>
        </p:pic>
        <p:sp>
          <p:nvSpPr>
            <p:cNvPr id="6" name="Google Shape;360;g9eee5eda34_0_16">
              <a:extLst>
                <a:ext uri="{FF2B5EF4-FFF2-40B4-BE49-F238E27FC236}">
                  <a16:creationId xmlns:a16="http://schemas.microsoft.com/office/drawing/2014/main" id="{B7793318-610B-498F-AB88-93A67811D4D8}"/>
                </a:ext>
              </a:extLst>
            </p:cNvPr>
            <p:cNvSpPr txBox="1"/>
            <p:nvPr/>
          </p:nvSpPr>
          <p:spPr>
            <a:xfrm>
              <a:off x="10184204" y="5706000"/>
              <a:ext cx="1794436" cy="2193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dirty="0">
                  <a:solidFill>
                    <a:srgbClr val="FFFFFF"/>
                  </a:solidFill>
                  <a:latin typeface="Calibri"/>
                  <a:ea typeface="Calibri"/>
                  <a:cs typeface="Calibri"/>
                  <a:sym typeface="Calibri"/>
                </a:rPr>
                <a:t>Photo: Sierra Leone Red Cross Society</a:t>
              </a:r>
              <a:endParaRPr sz="800" b="0" i="0" u="none" strike="noStrike" cap="none" dirty="0">
                <a:solidFill>
                  <a:srgbClr val="FFFFFF"/>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ECA3F743-E0A5-4C7A-80D1-A8F125F11986}"/>
              </a:ext>
            </a:extLst>
          </p:cNvPr>
          <p:cNvGrpSpPr/>
          <p:nvPr/>
        </p:nvGrpSpPr>
        <p:grpSpPr>
          <a:xfrm>
            <a:off x="99882" y="1811930"/>
            <a:ext cx="6265059" cy="4179300"/>
            <a:chOff x="99882" y="1811930"/>
            <a:chExt cx="6265059" cy="4179300"/>
          </a:xfrm>
        </p:grpSpPr>
        <p:pic>
          <p:nvPicPr>
            <p:cNvPr id="341" name="Google Shape;341;g9eee5eda34_0_16"/>
            <p:cNvPicPr preferRelativeResize="0"/>
            <p:nvPr/>
          </p:nvPicPr>
          <p:blipFill rotWithShape="1">
            <a:blip r:embed="rId4">
              <a:alphaModFix/>
            </a:blip>
            <a:srcRect/>
            <a:stretch/>
          </p:blipFill>
          <p:spPr>
            <a:xfrm>
              <a:off x="99882" y="1811930"/>
              <a:ext cx="6265059" cy="4179300"/>
            </a:xfrm>
            <a:prstGeom prst="rect">
              <a:avLst/>
            </a:prstGeom>
            <a:noFill/>
            <a:ln>
              <a:noFill/>
            </a:ln>
          </p:spPr>
        </p:pic>
        <p:sp>
          <p:nvSpPr>
            <p:cNvPr id="8" name="Google Shape;360;g9eee5eda34_0_16">
              <a:extLst>
                <a:ext uri="{FF2B5EF4-FFF2-40B4-BE49-F238E27FC236}">
                  <a16:creationId xmlns:a16="http://schemas.microsoft.com/office/drawing/2014/main" id="{97EC4A2F-CBDC-4FB6-B2F9-06A44A2E5A40}"/>
                </a:ext>
              </a:extLst>
            </p:cNvPr>
            <p:cNvSpPr txBox="1"/>
            <p:nvPr/>
          </p:nvSpPr>
          <p:spPr>
            <a:xfrm>
              <a:off x="113612" y="5702952"/>
              <a:ext cx="1794436" cy="2193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NL" sz="800" dirty="0">
                  <a:solidFill>
                    <a:srgbClr val="FFFFFF"/>
                  </a:solidFill>
                  <a:latin typeface="Calibri"/>
                  <a:ea typeface="Calibri"/>
                  <a:cs typeface="Calibri"/>
                  <a:sym typeface="Calibri"/>
                </a:rPr>
                <a:t>Photo: IFRC</a:t>
              </a:r>
              <a:endParaRPr sz="800" b="0" i="0" u="none" strike="noStrike" cap="none" dirty="0">
                <a:solidFill>
                  <a:srgbClr val="FFFFFF"/>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7" name="Google Shape;348;p25">
            <a:extLst>
              <a:ext uri="{FF2B5EF4-FFF2-40B4-BE49-F238E27FC236}">
                <a16:creationId xmlns:a16="http://schemas.microsoft.com/office/drawing/2014/main" id="{DDE82A49-BFB8-420C-8F88-9BABC5E9B3DD}"/>
              </a:ext>
            </a:extLst>
          </p:cNvPr>
          <p:cNvSpPr txBox="1">
            <a:spLocks/>
          </p:cNvSpPr>
          <p:nvPr/>
        </p:nvSpPr>
        <p:spPr>
          <a:xfrm>
            <a:off x="661031" y="2146354"/>
            <a:ext cx="5050055" cy="364067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55600" indent="-342900">
              <a:spcAft>
                <a:spcPts val="600"/>
              </a:spcAft>
              <a:buSzPct val="95000"/>
              <a:buFont typeface="Arial" panose="020B0604020202020204" pitchFamily="34" charset="0"/>
              <a:buChar char="•"/>
            </a:pPr>
            <a:r>
              <a:rPr lang="en-GB" sz="2400" dirty="0">
                <a:latin typeface="Calibri"/>
                <a:ea typeface="Calibri"/>
                <a:cs typeface="Calibri"/>
                <a:sym typeface="Calibri"/>
              </a:rPr>
              <a:t>Anticipate, reduce and prepare for changing risks</a:t>
            </a:r>
          </a:p>
          <a:p>
            <a:pPr marL="355600" indent="-342900">
              <a:spcAft>
                <a:spcPts val="600"/>
              </a:spcAft>
              <a:buSzPct val="95000"/>
              <a:buFont typeface="Arial" panose="020B0604020202020204" pitchFamily="34" charset="0"/>
              <a:buChar char="•"/>
            </a:pPr>
            <a:r>
              <a:rPr lang="en-GB" sz="2400" dirty="0">
                <a:latin typeface="Calibri"/>
                <a:ea typeface="Calibri"/>
                <a:cs typeface="Calibri"/>
                <a:sym typeface="Calibri"/>
              </a:rPr>
              <a:t>Effective early warning, enables early action</a:t>
            </a:r>
          </a:p>
          <a:p>
            <a:pPr marL="355600" indent="-342900">
              <a:spcAft>
                <a:spcPts val="600"/>
              </a:spcAft>
              <a:buSzPct val="95000"/>
              <a:buFont typeface="Arial" panose="020B0604020202020204" pitchFamily="34" charset="0"/>
              <a:buChar char="•"/>
            </a:pPr>
            <a:r>
              <a:rPr lang="en-GB" sz="2400" dirty="0">
                <a:latin typeface="Calibri"/>
                <a:ea typeface="Calibri"/>
                <a:cs typeface="Calibri"/>
                <a:sym typeface="Calibri"/>
              </a:rPr>
              <a:t>Early action reduces human loss and suffering, and economic losses</a:t>
            </a:r>
          </a:p>
          <a:p>
            <a:pPr marL="355600" indent="-342900">
              <a:spcAft>
                <a:spcPts val="600"/>
              </a:spcAft>
              <a:buSzPct val="95000"/>
              <a:buFont typeface="Arial" panose="020B0604020202020204" pitchFamily="34" charset="0"/>
              <a:buChar char="•"/>
            </a:pPr>
            <a:r>
              <a:rPr lang="en-GB" sz="2400" dirty="0">
                <a:latin typeface="Calibri"/>
                <a:ea typeface="Calibri"/>
                <a:cs typeface="Calibri"/>
                <a:sym typeface="Calibri"/>
              </a:rPr>
              <a:t>Early action can protect development gains</a:t>
            </a:r>
          </a:p>
        </p:txBody>
      </p:sp>
      <p:grpSp>
        <p:nvGrpSpPr>
          <p:cNvPr id="8" name="Google Shape;349;p25">
            <a:extLst>
              <a:ext uri="{FF2B5EF4-FFF2-40B4-BE49-F238E27FC236}">
                <a16:creationId xmlns:a16="http://schemas.microsoft.com/office/drawing/2014/main" id="{82FDD0D9-2CD3-4A6F-9C92-16359FD70566}"/>
              </a:ext>
            </a:extLst>
          </p:cNvPr>
          <p:cNvGrpSpPr/>
          <p:nvPr/>
        </p:nvGrpSpPr>
        <p:grpSpPr>
          <a:xfrm>
            <a:off x="6480917" y="2166657"/>
            <a:ext cx="5050069" cy="3090871"/>
            <a:chOff x="7541663" y="907700"/>
            <a:chExt cx="4419612" cy="2381250"/>
          </a:xfrm>
        </p:grpSpPr>
        <p:pic>
          <p:nvPicPr>
            <p:cNvPr id="9" name="Google Shape;350;p25" descr="Image result for ifrc seychelles early warning">
              <a:extLst>
                <a:ext uri="{FF2B5EF4-FFF2-40B4-BE49-F238E27FC236}">
                  <a16:creationId xmlns:a16="http://schemas.microsoft.com/office/drawing/2014/main" id="{0DDE479C-FEDF-493E-92FB-2A0727EF07CB}"/>
                </a:ext>
              </a:extLst>
            </p:cNvPr>
            <p:cNvPicPr preferRelativeResize="0"/>
            <p:nvPr/>
          </p:nvPicPr>
          <p:blipFill rotWithShape="1">
            <a:blip r:embed="rId3">
              <a:alphaModFix/>
            </a:blip>
            <a:srcRect/>
            <a:stretch/>
          </p:blipFill>
          <p:spPr>
            <a:xfrm>
              <a:off x="7541675" y="907700"/>
              <a:ext cx="4419600" cy="2381250"/>
            </a:xfrm>
            <a:prstGeom prst="rect">
              <a:avLst/>
            </a:prstGeom>
            <a:noFill/>
            <a:ln>
              <a:noFill/>
            </a:ln>
          </p:spPr>
        </p:pic>
        <p:sp>
          <p:nvSpPr>
            <p:cNvPr id="10" name="Google Shape;351;p25">
              <a:extLst>
                <a:ext uri="{FF2B5EF4-FFF2-40B4-BE49-F238E27FC236}">
                  <a16:creationId xmlns:a16="http://schemas.microsoft.com/office/drawing/2014/main" id="{A952B2FD-D82A-4FE0-AEAB-6787AD260867}"/>
                </a:ext>
              </a:extLst>
            </p:cNvPr>
            <p:cNvSpPr/>
            <p:nvPr/>
          </p:nvSpPr>
          <p:spPr>
            <a:xfrm>
              <a:off x="7541663" y="3061609"/>
              <a:ext cx="1652700" cy="1659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Arial"/>
                <a:buNone/>
              </a:pPr>
              <a:r>
                <a:rPr lang="nl-NL" sz="800" b="0" i="0" u="none" strike="noStrike" cap="none" dirty="0">
                  <a:solidFill>
                    <a:schemeClr val="dk1"/>
                  </a:solidFill>
                  <a:latin typeface="Calibri" panose="020F0502020204030204" pitchFamily="34" charset="0"/>
                  <a:cs typeface="Calibri" panose="020F0502020204030204" pitchFamily="34" charset="0"/>
                  <a:sym typeface="Arial"/>
                </a:rPr>
                <a:t>Photo: IFCR</a:t>
              </a:r>
              <a:endParaRPr sz="800" b="0" i="0" u="none" strike="noStrike" cap="none" dirty="0">
                <a:solidFill>
                  <a:schemeClr val="dk1"/>
                </a:solidFill>
                <a:latin typeface="Calibri" panose="020F0502020204030204" pitchFamily="34" charset="0"/>
                <a:cs typeface="Calibri" panose="020F0502020204030204" pitchFamily="34" charset="0"/>
                <a:sym typeface="Arial"/>
              </a:endParaRPr>
            </a:p>
          </p:txBody>
        </p:sp>
      </p:grpSp>
      <p:sp>
        <p:nvSpPr>
          <p:cNvPr id="11" name="Google Shape;352;p25">
            <a:extLst>
              <a:ext uri="{FF2B5EF4-FFF2-40B4-BE49-F238E27FC236}">
                <a16:creationId xmlns:a16="http://schemas.microsoft.com/office/drawing/2014/main" id="{C4CB1A1D-01C9-439A-A155-9A24608ECDF3}"/>
              </a:ext>
            </a:extLst>
          </p:cNvPr>
          <p:cNvSpPr txBox="1">
            <a:spLocks/>
          </p:cNvSpPr>
          <p:nvPr/>
        </p:nvSpPr>
        <p:spPr>
          <a:xfrm>
            <a:off x="0" y="52783"/>
            <a:ext cx="12192000" cy="11622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3900"/>
            </a:pPr>
            <a:r>
              <a:rPr lang="en-GB" sz="3200" b="1">
                <a:solidFill>
                  <a:schemeClr val="tx1"/>
                </a:solidFill>
                <a:latin typeface="+mn-lt"/>
                <a:sym typeface="Calibri"/>
              </a:rPr>
              <a:t>Surveilance to always be followed by Action</a:t>
            </a:r>
            <a:br>
              <a:rPr lang="en-GB" sz="3900" b="1">
                <a:latin typeface="Calibri"/>
                <a:ea typeface="Calibri"/>
                <a:cs typeface="Calibri"/>
                <a:sym typeface="Calibri"/>
              </a:rPr>
            </a:br>
            <a:r>
              <a:rPr lang="en-GB" sz="3200" b="1">
                <a:latin typeface="Calibri"/>
                <a:ea typeface="Calibri"/>
                <a:cs typeface="Calibri"/>
                <a:sym typeface="Calibri"/>
              </a:rPr>
              <a:t>Early Warning, Early Action &amp; Early Detection, Early Action</a:t>
            </a:r>
            <a:endParaRPr lang="en-GB" sz="3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36" descr="Afbeelding met schermafbeelding&#10;&#10;Beschrijving is gegenereerd met zeer hoge betrouwbaarheid"/>
          <p:cNvPicPr preferRelativeResize="0"/>
          <p:nvPr/>
        </p:nvPicPr>
        <p:blipFill rotWithShape="1">
          <a:blip r:embed="rId3">
            <a:alphaModFix/>
          </a:blip>
          <a:srcRect/>
          <a:stretch/>
        </p:blipFill>
        <p:spPr>
          <a:xfrm>
            <a:off x="1216262" y="2325850"/>
            <a:ext cx="5693153" cy="3268095"/>
          </a:xfrm>
          <a:prstGeom prst="rect">
            <a:avLst/>
          </a:prstGeom>
          <a:noFill/>
          <a:ln w="19050">
            <a:solidFill>
              <a:schemeClr val="tx1">
                <a:lumMod val="50000"/>
                <a:lumOff val="50000"/>
              </a:schemeClr>
            </a:solidFill>
          </a:ln>
          <a:effectLst>
            <a:outerShdw blurRad="50800" dist="88900" dir="2700000" algn="tl" rotWithShape="0">
              <a:prstClr val="black">
                <a:alpha val="40000"/>
              </a:prstClr>
            </a:outerShdw>
          </a:effectLst>
        </p:spPr>
      </p:pic>
      <p:sp>
        <p:nvSpPr>
          <p:cNvPr id="361" name="Google Shape;361;p36"/>
          <p:cNvSpPr txBox="1"/>
          <p:nvPr/>
        </p:nvSpPr>
        <p:spPr>
          <a:xfrm>
            <a:off x="7935443" y="1884045"/>
            <a:ext cx="3627063" cy="338714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nl-NL" sz="2400" b="0" i="0" u="none" strike="noStrike" cap="none" dirty="0">
                <a:solidFill>
                  <a:schemeClr val="dk1"/>
                </a:solidFill>
                <a:latin typeface="Calibri"/>
                <a:ea typeface="Calibri"/>
                <a:cs typeface="Calibri"/>
                <a:sym typeface="Calibri"/>
              </a:rPr>
              <a:t>Early Warning Systems of potential outbreaks are already being created in partnership with the scientific community on, e.g. </a:t>
            </a:r>
          </a:p>
          <a:p>
            <a:pPr marL="342900" marR="0" lvl="0" indent="-342900" algn="l" rtl="0">
              <a:lnSpc>
                <a:spcPct val="90000"/>
              </a:lnSpc>
              <a:spcBef>
                <a:spcPts val="0"/>
              </a:spcBef>
              <a:spcAft>
                <a:spcPts val="0"/>
              </a:spcAft>
              <a:buClr>
                <a:srgbClr val="000000"/>
              </a:buClr>
              <a:buSzPts val="2800"/>
              <a:buFont typeface="Arial" panose="020B0604020202020204" pitchFamily="34" charset="0"/>
              <a:buChar char="•"/>
            </a:pPr>
            <a:r>
              <a:rPr lang="nl-NL" sz="2400" b="0" i="0" u="none" strike="noStrike" cap="none" dirty="0">
                <a:solidFill>
                  <a:schemeClr val="dk1"/>
                </a:solidFill>
                <a:latin typeface="Calibri"/>
                <a:ea typeface="Calibri"/>
                <a:cs typeface="Calibri"/>
                <a:sym typeface="Calibri"/>
              </a:rPr>
              <a:t>Malaria</a:t>
            </a:r>
          </a:p>
          <a:p>
            <a:pPr marL="342900" marR="0" lvl="0" indent="-342900" algn="l" rtl="0">
              <a:lnSpc>
                <a:spcPct val="90000"/>
              </a:lnSpc>
              <a:spcBef>
                <a:spcPts val="0"/>
              </a:spcBef>
              <a:spcAft>
                <a:spcPts val="0"/>
              </a:spcAft>
              <a:buClr>
                <a:srgbClr val="000000"/>
              </a:buClr>
              <a:buSzPts val="2800"/>
              <a:buFont typeface="Arial" panose="020B0604020202020204" pitchFamily="34" charset="0"/>
              <a:buChar char="•"/>
            </a:pPr>
            <a:r>
              <a:rPr lang="nl-NL" sz="2400" b="0" i="0" u="none" strike="noStrike" cap="none" dirty="0">
                <a:solidFill>
                  <a:schemeClr val="dk1"/>
                </a:solidFill>
                <a:latin typeface="Calibri"/>
                <a:ea typeface="Calibri"/>
                <a:cs typeface="Calibri"/>
                <a:sym typeface="Calibri"/>
              </a:rPr>
              <a:t>Meningitis</a:t>
            </a:r>
          </a:p>
          <a:p>
            <a:pPr marL="342900" marR="0" lvl="0" indent="-342900" algn="l" rtl="0">
              <a:lnSpc>
                <a:spcPct val="90000"/>
              </a:lnSpc>
              <a:spcBef>
                <a:spcPts val="0"/>
              </a:spcBef>
              <a:spcAft>
                <a:spcPts val="0"/>
              </a:spcAft>
              <a:buClr>
                <a:srgbClr val="000000"/>
              </a:buClr>
              <a:buSzPts val="2800"/>
              <a:buFont typeface="Arial" panose="020B0604020202020204" pitchFamily="34" charset="0"/>
              <a:buChar char="•"/>
            </a:pPr>
            <a:r>
              <a:rPr lang="nl-NL" sz="2400" b="0" i="0" u="none" strike="noStrike" cap="none" dirty="0">
                <a:solidFill>
                  <a:schemeClr val="dk1"/>
                </a:solidFill>
                <a:latin typeface="Calibri"/>
                <a:ea typeface="Calibri"/>
                <a:cs typeface="Calibri"/>
                <a:sym typeface="Calibri"/>
              </a:rPr>
              <a:t>Rift Valley fever</a:t>
            </a:r>
          </a:p>
          <a:p>
            <a:pPr marL="342900" marR="0" lvl="0" indent="-342900" algn="l" rtl="0">
              <a:lnSpc>
                <a:spcPct val="90000"/>
              </a:lnSpc>
              <a:spcBef>
                <a:spcPts val="0"/>
              </a:spcBef>
              <a:spcAft>
                <a:spcPts val="0"/>
              </a:spcAft>
              <a:buClr>
                <a:srgbClr val="000000"/>
              </a:buClr>
              <a:buSzPts val="2800"/>
              <a:buFont typeface="Arial" panose="020B0604020202020204" pitchFamily="34" charset="0"/>
              <a:buChar char="•"/>
            </a:pPr>
            <a:r>
              <a:rPr lang="nl-NL" sz="2400" b="0" i="0" u="none" strike="noStrike" cap="none" dirty="0">
                <a:solidFill>
                  <a:schemeClr val="dk1"/>
                </a:solidFill>
                <a:latin typeface="Calibri"/>
                <a:ea typeface="Calibri"/>
                <a:cs typeface="Calibri"/>
                <a:sym typeface="Calibri"/>
              </a:rPr>
              <a:t>Diarrhoeal diseases</a:t>
            </a:r>
            <a:endParaRPr sz="2400" b="0" i="0" u="none" strike="noStrike" cap="none" dirty="0">
              <a:solidFill>
                <a:schemeClr val="dk1"/>
              </a:solidFill>
              <a:latin typeface="Calibri"/>
              <a:ea typeface="Calibri"/>
              <a:cs typeface="Calibri"/>
              <a:sym typeface="Calibri"/>
            </a:endParaRPr>
          </a:p>
        </p:txBody>
      </p:sp>
      <p:sp>
        <p:nvSpPr>
          <p:cNvPr id="362" name="Google Shape;362;p36"/>
          <p:cNvSpPr txBox="1"/>
          <p:nvPr/>
        </p:nvSpPr>
        <p:spPr>
          <a:xfrm>
            <a:off x="432242" y="160984"/>
            <a:ext cx="11130264" cy="1077178"/>
          </a:xfrm>
          <a:prstGeom prst="rect">
            <a:avLst/>
          </a:prstGeom>
          <a:noFill/>
          <a:ln>
            <a:noFill/>
          </a:ln>
        </p:spPr>
        <p:txBody>
          <a:bodyPr spcFirstLastPara="1" wrap="square" lIns="91425" tIns="45700" rIns="91425" bIns="45700" anchor="t" anchorCtr="0">
            <a:spAutoFit/>
          </a:bodyPr>
          <a:lstStyle/>
          <a:p>
            <a:pPr>
              <a:buSzPts val="3200"/>
            </a:pPr>
            <a:r>
              <a:rPr lang="nl-NL" sz="3200" b="1" dirty="0">
                <a:solidFill>
                  <a:schemeClr val="tx1"/>
                </a:solidFill>
                <a:latin typeface="+mn-lt"/>
                <a:sym typeface="Calibri"/>
              </a:rPr>
              <a:t>Example – </a:t>
            </a:r>
            <a:endParaRPr sz="3200" b="1" dirty="0">
              <a:solidFill>
                <a:schemeClr val="tx1"/>
              </a:solidFill>
              <a:latin typeface="+mn-lt"/>
            </a:endParaRPr>
          </a:p>
          <a:p>
            <a:pPr>
              <a:buSzPts val="3200"/>
            </a:pPr>
            <a:r>
              <a:rPr lang="nl-NL" sz="3200" b="1" dirty="0">
                <a:solidFill>
                  <a:schemeClr val="tx1"/>
                </a:solidFill>
                <a:latin typeface="+mn-lt"/>
                <a:sym typeface="Calibri"/>
              </a:rPr>
              <a:t>early detection, early action for infectious diseases</a:t>
            </a:r>
            <a:endParaRPr sz="3200" b="1" dirty="0">
              <a:solidFill>
                <a:schemeClr val="tx1"/>
              </a:solidFill>
              <a:latin typeface="+mn-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6"/>
          <p:cNvSpPr txBox="1"/>
          <p:nvPr/>
        </p:nvSpPr>
        <p:spPr>
          <a:xfrm>
            <a:off x="412376" y="2834099"/>
            <a:ext cx="4305300" cy="2244221"/>
          </a:xfrm>
          <a:prstGeom prst="rect">
            <a:avLst/>
          </a:prstGeom>
          <a:noFill/>
          <a:ln>
            <a:noFill/>
          </a:ln>
        </p:spPr>
        <p:txBody>
          <a:bodyPr spcFirstLastPara="1" wrap="square" lIns="78850" tIns="39425" rIns="78850" bIns="39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nl-NL" sz="2400" b="0" i="0" u="none" strike="noStrike" cap="none" dirty="0">
                <a:solidFill>
                  <a:schemeClr val="dk1"/>
                </a:solidFill>
                <a:latin typeface="Arial"/>
                <a:ea typeface="Arial"/>
                <a:cs typeface="Arial"/>
                <a:sym typeface="Arial"/>
              </a:rPr>
              <a:t>A mechanism that enable access to </a:t>
            </a:r>
            <a:r>
              <a:rPr lang="nl-NL" sz="2400" b="0" i="1" u="none" strike="noStrike" cap="none" dirty="0">
                <a:solidFill>
                  <a:schemeClr val="dk1"/>
                </a:solidFill>
                <a:latin typeface="Arial"/>
                <a:ea typeface="Arial"/>
                <a:cs typeface="Arial"/>
                <a:sym typeface="Arial"/>
              </a:rPr>
              <a:t>funding for early action</a:t>
            </a:r>
            <a:r>
              <a:rPr lang="nl-NL" sz="2400" b="0" i="0" u="none" strike="noStrike" cap="none" dirty="0">
                <a:solidFill>
                  <a:schemeClr val="dk1"/>
                </a:solidFill>
                <a:latin typeface="Arial"/>
                <a:ea typeface="Arial"/>
                <a:cs typeface="Arial"/>
                <a:sym typeface="Arial"/>
              </a:rPr>
              <a:t> </a:t>
            </a:r>
            <a:r>
              <a:rPr lang="nl-NL" sz="2400" b="0" i="1" u="none" strike="noStrike" cap="none" dirty="0">
                <a:solidFill>
                  <a:schemeClr val="dk1"/>
                </a:solidFill>
                <a:latin typeface="Arial"/>
                <a:ea typeface="Arial"/>
                <a:cs typeface="Arial"/>
                <a:sym typeface="Arial"/>
              </a:rPr>
              <a:t>based on credible forecast and in-depth risk analysis</a:t>
            </a:r>
            <a:endParaRPr sz="2400" b="0" i="1" u="none" strike="noStrike" cap="none" dirty="0">
              <a:solidFill>
                <a:srgbClr val="000000"/>
              </a:solidFill>
              <a:latin typeface="Arial Black"/>
              <a:ea typeface="Arial Black"/>
              <a:cs typeface="Arial Black"/>
              <a:sym typeface="Arial Black"/>
            </a:endParaRPr>
          </a:p>
        </p:txBody>
      </p:sp>
      <p:grpSp>
        <p:nvGrpSpPr>
          <p:cNvPr id="368" name="Google Shape;368;p26"/>
          <p:cNvGrpSpPr/>
          <p:nvPr/>
        </p:nvGrpSpPr>
        <p:grpSpPr>
          <a:xfrm>
            <a:off x="5199529" y="2214563"/>
            <a:ext cx="6203578" cy="3753597"/>
            <a:chOff x="4148138" y="1435100"/>
            <a:chExt cx="7777162" cy="4667250"/>
          </a:xfrm>
        </p:grpSpPr>
        <p:pic>
          <p:nvPicPr>
            <p:cNvPr id="369" name="Google Shape;369;p26"/>
            <p:cNvPicPr preferRelativeResize="0"/>
            <p:nvPr/>
          </p:nvPicPr>
          <p:blipFill rotWithShape="1">
            <a:blip r:embed="rId3">
              <a:alphaModFix/>
            </a:blip>
            <a:srcRect/>
            <a:stretch/>
          </p:blipFill>
          <p:spPr>
            <a:xfrm>
              <a:off x="4148138" y="1435100"/>
              <a:ext cx="7777162" cy="4667250"/>
            </a:xfrm>
            <a:prstGeom prst="rect">
              <a:avLst/>
            </a:prstGeom>
            <a:noFill/>
            <a:ln>
              <a:noFill/>
            </a:ln>
          </p:spPr>
        </p:pic>
        <p:sp>
          <p:nvSpPr>
            <p:cNvPr id="370" name="Google Shape;370;p26"/>
            <p:cNvSpPr/>
            <p:nvPr/>
          </p:nvSpPr>
          <p:spPr>
            <a:xfrm>
              <a:off x="4169185" y="5856434"/>
              <a:ext cx="165258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Arial"/>
                  <a:ea typeface="Arial"/>
                  <a:cs typeface="Arial"/>
                  <a:sym typeface="Arial"/>
                </a:rPr>
                <a:t>Photo: </a:t>
              </a:r>
              <a:r>
                <a:rPr lang="nl-NL" sz="800" b="0" i="0" u="none" strike="noStrike" cap="none" dirty="0">
                  <a:solidFill>
                    <a:schemeClr val="lt1"/>
                  </a:solidFill>
                  <a:latin typeface="Proxima Nova"/>
                  <a:ea typeface="Proxima Nova"/>
                  <a:cs typeface="Proxima Nova"/>
                  <a:sym typeface="Proxima Nova"/>
                </a:rPr>
                <a:t>D. Onyodi / URCS</a:t>
              </a:r>
              <a:endParaRPr sz="800" b="0" i="0" u="none" strike="noStrike" cap="none" dirty="0">
                <a:solidFill>
                  <a:schemeClr val="lt1"/>
                </a:solidFill>
                <a:latin typeface="Arial"/>
                <a:ea typeface="Arial"/>
                <a:cs typeface="Arial"/>
                <a:sym typeface="Arial"/>
              </a:endParaRPr>
            </a:p>
          </p:txBody>
        </p:sp>
      </p:grpSp>
      <p:sp>
        <p:nvSpPr>
          <p:cNvPr id="371" name="Google Shape;371;p26"/>
          <p:cNvSpPr txBox="1">
            <a:spLocks noGrp="1"/>
          </p:cNvSpPr>
          <p:nvPr>
            <p:ph type="title"/>
          </p:nvPr>
        </p:nvSpPr>
        <p:spPr>
          <a:xfrm>
            <a:off x="510617" y="173696"/>
            <a:ext cx="10847295" cy="904500"/>
          </a:xfrm>
          <a:prstGeom prst="rect">
            <a:avLst/>
          </a:prstGeom>
          <a:noFill/>
          <a:ln>
            <a:noFill/>
          </a:ln>
        </p:spPr>
        <p:txBody>
          <a:bodyPr spcFirstLastPara="1" wrap="square" lIns="91425" tIns="91425" rIns="91425" bIns="91425" anchor="t" anchorCtr="0">
            <a:noAutofit/>
          </a:bodyPr>
          <a:lstStyle/>
          <a:p>
            <a:pPr algn="ctr">
              <a:buSzPts val="3200"/>
            </a:pPr>
            <a:r>
              <a:rPr lang="nl-NL" sz="3200" b="1" dirty="0">
                <a:solidFill>
                  <a:schemeClr val="tx1"/>
                </a:solidFill>
                <a:latin typeface="+mn-lt"/>
                <a:sym typeface="Calibri"/>
              </a:rPr>
              <a:t>Forecast-based financing is key to improving adaptive capacity and strengthening resilience</a:t>
            </a:r>
            <a:endParaRPr sz="3200" b="1" dirty="0">
              <a:solidFill>
                <a:schemeClr val="tx1"/>
              </a:solidFill>
              <a:latin typeface="+mn-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7" name="Google Shape;377;p27"/>
          <p:cNvPicPr preferRelativeResize="0"/>
          <p:nvPr/>
        </p:nvPicPr>
        <p:blipFill rotWithShape="1">
          <a:blip r:embed="rId3">
            <a:alphaModFix/>
          </a:blip>
          <a:srcRect/>
          <a:stretch/>
        </p:blipFill>
        <p:spPr>
          <a:xfrm>
            <a:off x="1416050" y="1412875"/>
            <a:ext cx="9683750" cy="4981575"/>
          </a:xfrm>
          <a:prstGeom prst="rect">
            <a:avLst/>
          </a:prstGeom>
          <a:noFill/>
          <a:ln>
            <a:noFill/>
          </a:ln>
        </p:spPr>
      </p:pic>
      <p:sp>
        <p:nvSpPr>
          <p:cNvPr id="378" name="Google Shape;378;p27"/>
          <p:cNvSpPr txBox="1">
            <a:spLocks noGrp="1"/>
          </p:cNvSpPr>
          <p:nvPr>
            <p:ph type="title"/>
          </p:nvPr>
        </p:nvSpPr>
        <p:spPr>
          <a:xfrm>
            <a:off x="1097850" y="22556"/>
            <a:ext cx="9996300" cy="904500"/>
          </a:xfrm>
          <a:prstGeom prst="rect">
            <a:avLst/>
          </a:prstGeom>
          <a:noFill/>
          <a:ln>
            <a:noFill/>
          </a:ln>
        </p:spPr>
        <p:txBody>
          <a:bodyPr spcFirstLastPara="1" wrap="square" lIns="91425" tIns="91425" rIns="91425" bIns="91425" anchor="t" anchorCtr="0">
            <a:noAutofit/>
          </a:bodyPr>
          <a:lstStyle/>
          <a:p>
            <a:pPr>
              <a:buSzPts val="3200"/>
            </a:pPr>
            <a:r>
              <a:rPr lang="nl-NL" sz="3200" b="1" dirty="0">
                <a:solidFill>
                  <a:schemeClr val="tx1"/>
                </a:solidFill>
                <a:latin typeface="+mn-lt"/>
                <a:sym typeface="Calibri"/>
              </a:rPr>
              <a:t>Key components of Forecast-based Financing</a:t>
            </a:r>
            <a:endParaRPr sz="3200" b="1" dirty="0">
              <a:solidFill>
                <a:schemeClr val="tx1"/>
              </a:solidFill>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33"/>
          <p:cNvSpPr txBox="1"/>
          <p:nvPr/>
        </p:nvSpPr>
        <p:spPr>
          <a:xfrm>
            <a:off x="318884" y="154647"/>
            <a:ext cx="11554231" cy="575542"/>
          </a:xfrm>
          <a:prstGeom prst="rect">
            <a:avLst/>
          </a:prstGeom>
          <a:noFill/>
          <a:ln>
            <a:noFill/>
          </a:ln>
        </p:spPr>
        <p:txBody>
          <a:bodyPr spcFirstLastPara="1" wrap="square" lIns="82275" tIns="41125" rIns="82275" bIns="411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nl-NL" sz="3200" b="1" i="0" u="none" strike="noStrike" cap="none" dirty="0">
                <a:solidFill>
                  <a:schemeClr val="tx1"/>
                </a:solidFill>
                <a:latin typeface="+mn-lt"/>
                <a:ea typeface="Avenir"/>
                <a:cs typeface="Avenir"/>
                <a:sym typeface="Avenir"/>
              </a:rPr>
              <a:t>Climate-smart programming - </a:t>
            </a:r>
            <a:r>
              <a:rPr lang="nl-NL" sz="3200" b="1" dirty="0">
                <a:solidFill>
                  <a:schemeClr val="tx1"/>
                </a:solidFill>
                <a:latin typeface="+mn-lt"/>
                <a:ea typeface="Avenir"/>
                <a:cs typeface="Avenir"/>
                <a:sym typeface="Avenir"/>
              </a:rPr>
              <a:t>t</a:t>
            </a:r>
            <a:r>
              <a:rPr lang="nl-NL" sz="3200" b="1" i="0" u="none" strike="noStrike" cap="none" dirty="0">
                <a:solidFill>
                  <a:schemeClr val="tx1"/>
                </a:solidFill>
                <a:latin typeface="+mn-lt"/>
                <a:ea typeface="Avenir"/>
                <a:cs typeface="Avenir"/>
                <a:sym typeface="Avenir"/>
              </a:rPr>
              <a:t>he low hanging fruit</a:t>
            </a:r>
            <a:endParaRPr sz="1400" b="0" i="0" u="none" strike="noStrike" cap="none" dirty="0">
              <a:solidFill>
                <a:schemeClr val="tx1"/>
              </a:solidFill>
              <a:latin typeface="+mn-lt"/>
              <a:ea typeface="Arial"/>
              <a:cs typeface="Arial"/>
              <a:sym typeface="Arial"/>
            </a:endParaRPr>
          </a:p>
        </p:txBody>
      </p:sp>
      <p:sp>
        <p:nvSpPr>
          <p:cNvPr id="386" name="Google Shape;386;p33"/>
          <p:cNvSpPr txBox="1"/>
          <p:nvPr/>
        </p:nvSpPr>
        <p:spPr>
          <a:xfrm>
            <a:off x="300953" y="1327839"/>
            <a:ext cx="6477698" cy="4801274"/>
          </a:xfrm>
          <a:prstGeom prst="rect">
            <a:avLst/>
          </a:prstGeom>
          <a:noFill/>
          <a:ln>
            <a:noFill/>
          </a:ln>
        </p:spPr>
        <p:txBody>
          <a:bodyPr spcFirstLastPara="1" wrap="square" lIns="91425" tIns="45700" rIns="91425" bIns="45700" anchor="t" anchorCtr="0">
            <a:spAutoFit/>
          </a:bodyPr>
          <a:lstStyle/>
          <a:p>
            <a:pPr marL="274638" marR="0" lvl="0" indent="-274638" algn="l" rtl="0">
              <a:lnSpc>
                <a:spcPct val="100000"/>
              </a:lnSpc>
              <a:spcBef>
                <a:spcPts val="0"/>
              </a:spcBef>
              <a:spcAft>
                <a:spcPts val="600"/>
              </a:spcAft>
              <a:buClr>
                <a:srgbClr val="000000"/>
              </a:buClr>
              <a:buSzPts val="2400"/>
              <a:buFont typeface="Arial"/>
              <a:buChar char="•"/>
            </a:pPr>
            <a:r>
              <a:rPr lang="nl-NL" sz="2200" b="0" i="0" u="none" strike="noStrike" cap="none" dirty="0">
                <a:solidFill>
                  <a:srgbClr val="000000"/>
                </a:solidFill>
                <a:latin typeface="+mn-lt"/>
                <a:ea typeface="Avenir"/>
                <a:cs typeface="Avenir"/>
                <a:sym typeface="Avenir"/>
              </a:rPr>
              <a:t>No stand-alone programming, but modifying what we already do or influencing existing systems or schemes</a:t>
            </a:r>
            <a:endParaRPr sz="2200" dirty="0">
              <a:latin typeface="+mn-lt"/>
            </a:endParaRPr>
          </a:p>
          <a:p>
            <a:pPr marL="274638" marR="0" lvl="0" indent="-274638" algn="l" rtl="0">
              <a:lnSpc>
                <a:spcPct val="100000"/>
              </a:lnSpc>
              <a:spcBef>
                <a:spcPts val="0"/>
              </a:spcBef>
              <a:spcAft>
                <a:spcPts val="600"/>
              </a:spcAft>
              <a:buClr>
                <a:srgbClr val="000000"/>
              </a:buClr>
              <a:buSzPts val="2400"/>
              <a:buFont typeface="Arial"/>
              <a:buChar char="•"/>
            </a:pPr>
            <a:r>
              <a:rPr lang="nl-NL" sz="2200" b="0" i="0" u="none" strike="noStrike" cap="none" dirty="0">
                <a:solidFill>
                  <a:srgbClr val="000000"/>
                </a:solidFill>
                <a:latin typeface="+mn-lt"/>
                <a:ea typeface="Avenir"/>
                <a:cs typeface="Avenir"/>
                <a:sym typeface="Avenir"/>
              </a:rPr>
              <a:t>Strengthen </a:t>
            </a:r>
            <a:r>
              <a:rPr lang="nl-NL" sz="2200" b="0" i="0" u="none" strike="noStrike" cap="none" dirty="0">
                <a:solidFill>
                  <a:srgbClr val="FF0000"/>
                </a:solidFill>
                <a:latin typeface="+mn-lt"/>
                <a:ea typeface="Avenir"/>
                <a:cs typeface="Avenir"/>
                <a:sym typeface="Avenir"/>
              </a:rPr>
              <a:t>peoples’ awareness </a:t>
            </a:r>
            <a:r>
              <a:rPr lang="nl-NL" sz="2200" b="0" i="0" u="none" strike="noStrike" cap="none" dirty="0">
                <a:solidFill>
                  <a:srgbClr val="000000"/>
                </a:solidFill>
                <a:latin typeface="+mn-lt"/>
                <a:ea typeface="Avenir"/>
                <a:cs typeface="Avenir"/>
                <a:sym typeface="Avenir"/>
              </a:rPr>
              <a:t>and </a:t>
            </a:r>
            <a:r>
              <a:rPr lang="nl-NL" sz="2200" b="0" i="0" u="none" strike="noStrike" cap="none" dirty="0">
                <a:solidFill>
                  <a:srgbClr val="FF0000"/>
                </a:solidFill>
                <a:latin typeface="+mn-lt"/>
                <a:ea typeface="Avenir"/>
                <a:cs typeface="Avenir"/>
                <a:sym typeface="Avenir"/>
              </a:rPr>
              <a:t>incorporate climate and weather information </a:t>
            </a:r>
            <a:r>
              <a:rPr lang="nl-NL" sz="2200" b="0" i="0" u="none" strike="noStrike" cap="none" dirty="0">
                <a:solidFill>
                  <a:srgbClr val="000000"/>
                </a:solidFill>
                <a:latin typeface="+mn-lt"/>
                <a:ea typeface="Avenir"/>
                <a:cs typeface="Avenir"/>
                <a:sym typeface="Avenir"/>
              </a:rPr>
              <a:t>in health programming</a:t>
            </a:r>
            <a:endParaRPr sz="2200" dirty="0">
              <a:latin typeface="+mn-lt"/>
            </a:endParaRPr>
          </a:p>
          <a:p>
            <a:pPr marL="274638" marR="0" lvl="0" indent="-274638" algn="l" rtl="0">
              <a:lnSpc>
                <a:spcPct val="100000"/>
              </a:lnSpc>
              <a:spcBef>
                <a:spcPts val="0"/>
              </a:spcBef>
              <a:spcAft>
                <a:spcPts val="600"/>
              </a:spcAft>
              <a:buClr>
                <a:srgbClr val="000000"/>
              </a:buClr>
              <a:buSzPts val="2400"/>
              <a:buFont typeface="Arial"/>
              <a:buChar char="•"/>
            </a:pPr>
            <a:r>
              <a:rPr lang="nl-NL" sz="2200" b="0" i="0" u="none" strike="noStrike" cap="none" dirty="0">
                <a:solidFill>
                  <a:srgbClr val="000000"/>
                </a:solidFill>
                <a:latin typeface="+mn-lt"/>
                <a:ea typeface="Avenir"/>
                <a:cs typeface="Avenir"/>
                <a:sym typeface="Avenir"/>
              </a:rPr>
              <a:t> </a:t>
            </a:r>
            <a:r>
              <a:rPr lang="nl-NL" sz="2200" b="0" i="0" u="none" strike="noStrike" cap="none" dirty="0">
                <a:solidFill>
                  <a:srgbClr val="FF0000"/>
                </a:solidFill>
                <a:latin typeface="+mn-lt"/>
                <a:ea typeface="Avenir"/>
                <a:cs typeface="Avenir"/>
                <a:sym typeface="Avenir"/>
              </a:rPr>
              <a:t>Enable ‘early warning early action</a:t>
            </a:r>
            <a:r>
              <a:rPr lang="nl-NL" sz="2200" b="0" i="0" u="none" strike="noStrike" cap="none" dirty="0">
                <a:solidFill>
                  <a:srgbClr val="000000"/>
                </a:solidFill>
                <a:latin typeface="+mn-lt"/>
                <a:ea typeface="Avenir"/>
                <a:cs typeface="Avenir"/>
                <a:sym typeface="Avenir"/>
              </a:rPr>
              <a:t>’, and empower people to anticipate, absorb and adapt to climate shocks and changing risks</a:t>
            </a:r>
          </a:p>
          <a:p>
            <a:pPr marL="274638" marR="0" lvl="0" indent="-274638" algn="l" rtl="0">
              <a:lnSpc>
                <a:spcPct val="100000"/>
              </a:lnSpc>
              <a:spcBef>
                <a:spcPts val="0"/>
              </a:spcBef>
              <a:spcAft>
                <a:spcPts val="600"/>
              </a:spcAft>
              <a:buClr>
                <a:srgbClr val="000000"/>
              </a:buClr>
              <a:buSzPts val="2400"/>
              <a:buFont typeface="Arial"/>
              <a:buChar char="•"/>
            </a:pPr>
            <a:r>
              <a:rPr lang="nl-NL" sz="2200" b="0" i="0" u="none" strike="noStrike" cap="none" dirty="0">
                <a:solidFill>
                  <a:srgbClr val="000000"/>
                </a:solidFill>
                <a:latin typeface="+mn-lt"/>
                <a:ea typeface="Avenir"/>
                <a:cs typeface="Avenir"/>
                <a:sym typeface="Avenir"/>
              </a:rPr>
              <a:t>Account for cross-cutting and cascading risks: climate change needs to be considered alongside other risks (health, environmental risks, ecosystem degradation, etc.)</a:t>
            </a:r>
            <a:endParaRPr sz="2200" dirty="0">
              <a:latin typeface="+mn-lt"/>
            </a:endParaRPr>
          </a:p>
        </p:txBody>
      </p:sp>
      <p:grpSp>
        <p:nvGrpSpPr>
          <p:cNvPr id="4" name="Group 3">
            <a:extLst>
              <a:ext uri="{FF2B5EF4-FFF2-40B4-BE49-F238E27FC236}">
                <a16:creationId xmlns:a16="http://schemas.microsoft.com/office/drawing/2014/main" id="{4BDF82E7-965F-4FE1-B836-C5E169215032}"/>
              </a:ext>
            </a:extLst>
          </p:cNvPr>
          <p:cNvGrpSpPr/>
          <p:nvPr/>
        </p:nvGrpSpPr>
        <p:grpSpPr>
          <a:xfrm>
            <a:off x="6891457" y="1445763"/>
            <a:ext cx="4999590" cy="3754096"/>
            <a:chOff x="6891457" y="1445763"/>
            <a:chExt cx="4999590" cy="3754096"/>
          </a:xfrm>
        </p:grpSpPr>
        <p:pic>
          <p:nvPicPr>
            <p:cNvPr id="3" name="Picture 2">
              <a:extLst>
                <a:ext uri="{FF2B5EF4-FFF2-40B4-BE49-F238E27FC236}">
                  <a16:creationId xmlns:a16="http://schemas.microsoft.com/office/drawing/2014/main" id="{F0FB34AC-DE01-4352-854F-969704B45FC9}"/>
                </a:ext>
              </a:extLst>
            </p:cNvPr>
            <p:cNvPicPr>
              <a:picLocks noChangeAspect="1"/>
            </p:cNvPicPr>
            <p:nvPr/>
          </p:nvPicPr>
          <p:blipFill>
            <a:blip r:embed="rId3"/>
            <a:stretch>
              <a:fillRect/>
            </a:stretch>
          </p:blipFill>
          <p:spPr>
            <a:xfrm>
              <a:off x="6891457" y="1445763"/>
              <a:ext cx="4999590" cy="3749692"/>
            </a:xfrm>
            <a:prstGeom prst="rect">
              <a:avLst/>
            </a:prstGeom>
          </p:spPr>
        </p:pic>
        <p:sp>
          <p:nvSpPr>
            <p:cNvPr id="7" name="Google Shape;370;p26">
              <a:extLst>
                <a:ext uri="{FF2B5EF4-FFF2-40B4-BE49-F238E27FC236}">
                  <a16:creationId xmlns:a16="http://schemas.microsoft.com/office/drawing/2014/main" id="{F9F130D7-F024-430A-9892-387A11772404}"/>
                </a:ext>
              </a:extLst>
            </p:cNvPr>
            <p:cNvSpPr/>
            <p:nvPr/>
          </p:nvSpPr>
          <p:spPr>
            <a:xfrm>
              <a:off x="6893971" y="4984456"/>
              <a:ext cx="1743708"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Arial"/>
                  <a:ea typeface="Arial"/>
                  <a:cs typeface="Arial"/>
                  <a:sym typeface="Arial"/>
                </a:rPr>
                <a:t>Photo: K. Falk / Danish Red Cross</a:t>
              </a:r>
              <a:endParaRPr sz="800" b="0" i="0" u="none" strike="noStrike" cap="none" dirty="0">
                <a:solidFill>
                  <a:schemeClr val="lt1"/>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1"/>
        <p:cNvGrpSpPr/>
        <p:nvPr/>
      </p:nvGrpSpPr>
      <p:grpSpPr>
        <a:xfrm>
          <a:off x="0" y="0"/>
          <a:ext cx="0" cy="0"/>
          <a:chOff x="0" y="0"/>
          <a:chExt cx="0" cy="0"/>
        </a:xfrm>
      </p:grpSpPr>
      <p:sp>
        <p:nvSpPr>
          <p:cNvPr id="393" name="Google Shape;393;p29"/>
          <p:cNvSpPr txBox="1">
            <a:spLocks noGrp="1"/>
          </p:cNvSpPr>
          <p:nvPr>
            <p:ph type="title"/>
          </p:nvPr>
        </p:nvSpPr>
        <p:spPr>
          <a:xfrm>
            <a:off x="407499" y="2440919"/>
            <a:ext cx="4481897" cy="2938682"/>
          </a:xfrm>
          <a:prstGeom prst="rect">
            <a:avLst/>
          </a:prstGeom>
          <a:noFill/>
          <a:ln>
            <a:noFill/>
          </a:ln>
        </p:spPr>
        <p:txBody>
          <a:bodyPr spcFirstLastPara="1" wrap="square" lIns="91425" tIns="45700" rIns="91425" bIns="45700" anchor="b" anchorCtr="0">
            <a:noAutofit/>
          </a:bodyPr>
          <a:lstStyle/>
          <a:p>
            <a:pPr>
              <a:lnSpc>
                <a:spcPct val="90000"/>
              </a:lnSpc>
              <a:buClr>
                <a:srgbClr val="FFFFFF"/>
              </a:buClr>
              <a:buSzPts val="3600"/>
            </a:pPr>
            <a:r>
              <a:rPr lang="nl-NL" sz="2800" b="0" i="0" u="none" strike="noStrike" cap="none" dirty="0">
                <a:solidFill>
                  <a:schemeClr val="tx1"/>
                </a:solidFill>
                <a:latin typeface="+mn-lt"/>
                <a:ea typeface="Calibri"/>
                <a:cs typeface="Calibri"/>
                <a:sym typeface="Calibri"/>
              </a:rPr>
              <a:t>Engagement in policy dialogues to ensure health concerns are reflected in climate change adaptation planning</a:t>
            </a:r>
            <a:endParaRPr sz="2800" b="0" i="0" u="none" strike="noStrike" cap="none" dirty="0">
              <a:solidFill>
                <a:schemeClr val="tx1"/>
              </a:solidFill>
              <a:latin typeface="+mn-lt"/>
              <a:ea typeface="Arial"/>
              <a:cs typeface="Arial"/>
              <a:sym typeface="Arial"/>
            </a:endParaRPr>
          </a:p>
        </p:txBody>
      </p:sp>
      <p:sp>
        <p:nvSpPr>
          <p:cNvPr id="395" name="Google Shape;395;p29"/>
          <p:cNvSpPr txBox="1"/>
          <p:nvPr/>
        </p:nvSpPr>
        <p:spPr>
          <a:xfrm>
            <a:off x="5233500" y="5717762"/>
            <a:ext cx="605496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dirty="0">
                <a:solidFill>
                  <a:srgbClr val="000000"/>
                </a:solidFill>
                <a:latin typeface="Arial"/>
                <a:ea typeface="Arial"/>
                <a:cs typeface="Arial"/>
                <a:sym typeface="Arial"/>
              </a:rPr>
              <a:t>Health risk </a:t>
            </a:r>
            <a:r>
              <a:rPr lang="nl-NL" dirty="0"/>
              <a:t>m</a:t>
            </a:r>
            <a:r>
              <a:rPr lang="nl-NL" sz="1400" b="0" i="0" u="none" strike="noStrike" cap="none" dirty="0">
                <a:solidFill>
                  <a:srgbClr val="000000"/>
                </a:solidFill>
                <a:latin typeface="Arial"/>
                <a:ea typeface="Arial"/>
                <a:cs typeface="Arial"/>
                <a:sym typeface="Arial"/>
              </a:rPr>
              <a:t>anagement in a changing climate project in Viet Nam</a:t>
            </a:r>
            <a:endParaRPr sz="1400" b="0" i="0" u="none" strike="noStrike" cap="none" dirty="0">
              <a:solidFill>
                <a:srgbClr val="000000"/>
              </a:solidFill>
              <a:latin typeface="Arial"/>
              <a:ea typeface="Arial"/>
              <a:cs typeface="Arial"/>
              <a:sym typeface="Arial"/>
            </a:endParaRPr>
          </a:p>
        </p:txBody>
      </p:sp>
      <p:sp>
        <p:nvSpPr>
          <p:cNvPr id="397" name="Google Shape;397;p29"/>
          <p:cNvSpPr txBox="1"/>
          <p:nvPr/>
        </p:nvSpPr>
        <p:spPr>
          <a:xfrm>
            <a:off x="931422" y="294724"/>
            <a:ext cx="3574377" cy="61504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3600"/>
              <a:buFont typeface="Calibri"/>
              <a:buNone/>
            </a:pPr>
            <a:r>
              <a:rPr lang="nl-NL" sz="3200" b="1" i="0" u="none" strike="noStrike" cap="none" dirty="0">
                <a:solidFill>
                  <a:schemeClr val="tx1"/>
                </a:solidFill>
                <a:latin typeface="+mn-lt"/>
                <a:ea typeface="Calibri"/>
                <a:cs typeface="Calibri"/>
                <a:sym typeface="Calibri"/>
              </a:rPr>
              <a:t>Advocacy role </a:t>
            </a:r>
            <a:endParaRPr sz="3200" b="1" i="0" u="none" strike="noStrike" cap="none" dirty="0">
              <a:solidFill>
                <a:schemeClr val="tx1"/>
              </a:solidFill>
              <a:latin typeface="+mn-lt"/>
              <a:ea typeface="Arial"/>
              <a:cs typeface="Arial"/>
              <a:sym typeface="Arial"/>
            </a:endParaRPr>
          </a:p>
        </p:txBody>
      </p:sp>
      <p:grpSp>
        <p:nvGrpSpPr>
          <p:cNvPr id="2" name="Group 1">
            <a:extLst>
              <a:ext uri="{FF2B5EF4-FFF2-40B4-BE49-F238E27FC236}">
                <a16:creationId xmlns:a16="http://schemas.microsoft.com/office/drawing/2014/main" id="{88560011-E851-4A0F-B059-DEB5C3AECCEE}"/>
              </a:ext>
            </a:extLst>
          </p:cNvPr>
          <p:cNvGrpSpPr/>
          <p:nvPr/>
        </p:nvGrpSpPr>
        <p:grpSpPr>
          <a:xfrm>
            <a:off x="5223874" y="923146"/>
            <a:ext cx="6671128" cy="4703932"/>
            <a:chOff x="5223874" y="923146"/>
            <a:chExt cx="6671128" cy="4703932"/>
          </a:xfrm>
        </p:grpSpPr>
        <p:pic>
          <p:nvPicPr>
            <p:cNvPr id="396" name="Google Shape;396;p29" descr="Afbeelding met persoon, buiten, grond, vasthouden&#10;&#10;Beschrijving is gegenereerd met zeer hoge betrouwbaarheid"/>
            <p:cNvPicPr preferRelativeResize="0"/>
            <p:nvPr/>
          </p:nvPicPr>
          <p:blipFill rotWithShape="1">
            <a:blip r:embed="rId3">
              <a:alphaModFix/>
            </a:blip>
            <a:srcRect/>
            <a:stretch/>
          </p:blipFill>
          <p:spPr>
            <a:xfrm>
              <a:off x="5233500" y="923146"/>
              <a:ext cx="6661502" cy="4703932"/>
            </a:xfrm>
            <a:prstGeom prst="rect">
              <a:avLst/>
            </a:prstGeom>
            <a:noFill/>
            <a:ln>
              <a:noFill/>
            </a:ln>
          </p:spPr>
        </p:pic>
        <p:sp>
          <p:nvSpPr>
            <p:cNvPr id="8" name="Google Shape;370;p26">
              <a:extLst>
                <a:ext uri="{FF2B5EF4-FFF2-40B4-BE49-F238E27FC236}">
                  <a16:creationId xmlns:a16="http://schemas.microsoft.com/office/drawing/2014/main" id="{B49A699B-2DE3-4BD0-83D9-64FA0975D3E0}"/>
                </a:ext>
              </a:extLst>
            </p:cNvPr>
            <p:cNvSpPr/>
            <p:nvPr/>
          </p:nvSpPr>
          <p:spPr>
            <a:xfrm>
              <a:off x="5223874" y="5377420"/>
              <a:ext cx="1743708"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nl-NL" sz="800" b="0" i="0" u="none" strike="noStrike" cap="none" dirty="0">
                  <a:solidFill>
                    <a:schemeClr val="lt1"/>
                  </a:solidFill>
                  <a:latin typeface="Arial"/>
                  <a:ea typeface="Arial"/>
                  <a:cs typeface="Arial"/>
                  <a:sym typeface="Arial"/>
                </a:rPr>
                <a:t>Photo: IFRC</a:t>
              </a:r>
              <a:endParaRPr sz="800" b="0" i="0" u="none" strike="noStrike" cap="none" dirty="0">
                <a:solidFill>
                  <a:schemeClr val="lt1"/>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2"/>
        <p:cNvGrpSpPr/>
        <p:nvPr/>
      </p:nvGrpSpPr>
      <p:grpSpPr>
        <a:xfrm>
          <a:off x="0" y="0"/>
          <a:ext cx="0" cy="0"/>
          <a:chOff x="0" y="0"/>
          <a:chExt cx="0" cy="0"/>
        </a:xfrm>
      </p:grpSpPr>
      <p:sp>
        <p:nvSpPr>
          <p:cNvPr id="403" name="Google Shape;403;p30"/>
          <p:cNvSpPr txBox="1">
            <a:spLocks noGrp="1"/>
          </p:cNvSpPr>
          <p:nvPr>
            <p:ph type="title"/>
          </p:nvPr>
        </p:nvSpPr>
        <p:spPr>
          <a:xfrm>
            <a:off x="1097850" y="9484"/>
            <a:ext cx="9996300" cy="1303557"/>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In summary, what can we do? </a:t>
            </a:r>
            <a:br>
              <a:rPr lang="nl-NL" sz="3200" b="1" dirty="0">
                <a:latin typeface="+mn-lt"/>
                <a:cs typeface="Calibri"/>
                <a:sym typeface="Calibri"/>
              </a:rPr>
            </a:br>
            <a:r>
              <a:rPr lang="nl-NL" sz="3200" b="1" dirty="0">
                <a:latin typeface="+mn-lt"/>
                <a:cs typeface="Calibri"/>
                <a:sym typeface="Calibri"/>
              </a:rPr>
              <a:t>The five-step approach</a:t>
            </a:r>
            <a:endParaRPr sz="3200" b="1" dirty="0">
              <a:latin typeface="+mn-lt"/>
              <a:cs typeface="Calibri"/>
            </a:endParaRPr>
          </a:p>
        </p:txBody>
      </p:sp>
      <p:grpSp>
        <p:nvGrpSpPr>
          <p:cNvPr id="3" name="Group 2">
            <a:extLst>
              <a:ext uri="{FF2B5EF4-FFF2-40B4-BE49-F238E27FC236}">
                <a16:creationId xmlns:a16="http://schemas.microsoft.com/office/drawing/2014/main" id="{38F522C2-1233-4717-9BD9-53A09B09CBCE}"/>
              </a:ext>
            </a:extLst>
          </p:cNvPr>
          <p:cNvGrpSpPr/>
          <p:nvPr/>
        </p:nvGrpSpPr>
        <p:grpSpPr>
          <a:xfrm>
            <a:off x="653005" y="1359245"/>
            <a:ext cx="10319791" cy="4744994"/>
            <a:chOff x="653005" y="1359245"/>
            <a:chExt cx="10319791" cy="4744994"/>
          </a:xfrm>
        </p:grpSpPr>
        <p:grpSp>
          <p:nvGrpSpPr>
            <p:cNvPr id="4" name="Group 3">
              <a:extLst>
                <a:ext uri="{FF2B5EF4-FFF2-40B4-BE49-F238E27FC236}">
                  <a16:creationId xmlns:a16="http://schemas.microsoft.com/office/drawing/2014/main" id="{EF442308-50BA-4DDD-899A-8B1030D036C6}"/>
                </a:ext>
              </a:extLst>
            </p:cNvPr>
            <p:cNvGrpSpPr/>
            <p:nvPr/>
          </p:nvGrpSpPr>
          <p:grpSpPr>
            <a:xfrm>
              <a:off x="653005" y="3053823"/>
              <a:ext cx="2306449" cy="1496348"/>
              <a:chOff x="116969" y="2065027"/>
              <a:chExt cx="1464237" cy="1207689"/>
            </a:xfrm>
          </p:grpSpPr>
          <p:sp>
            <p:nvSpPr>
              <p:cNvPr id="5" name="Rounded Rectangle 17">
                <a:extLst>
                  <a:ext uri="{FF2B5EF4-FFF2-40B4-BE49-F238E27FC236}">
                    <a16:creationId xmlns:a16="http://schemas.microsoft.com/office/drawing/2014/main" id="{B4A0147A-0073-4F40-983B-5664C6794C47}"/>
                  </a:ext>
                </a:extLst>
              </p:cNvPr>
              <p:cNvSpPr/>
              <p:nvPr/>
            </p:nvSpPr>
            <p:spPr>
              <a:xfrm>
                <a:off x="116969" y="2065027"/>
                <a:ext cx="1464237" cy="1207689"/>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Rounded Rectangle 4">
                <a:extLst>
                  <a:ext uri="{FF2B5EF4-FFF2-40B4-BE49-F238E27FC236}">
                    <a16:creationId xmlns:a16="http://schemas.microsoft.com/office/drawing/2014/main" id="{E9B3739B-FE57-4E4D-8F54-66A809953D0D}"/>
                  </a:ext>
                </a:extLst>
              </p:cNvPr>
              <p:cNvSpPr/>
              <p:nvPr/>
            </p:nvSpPr>
            <p:spPr>
              <a:xfrm>
                <a:off x="144760" y="2092819"/>
                <a:ext cx="1387091" cy="893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0" lvl="1" defTabSz="800100">
                  <a:lnSpc>
                    <a:spcPct val="90000"/>
                  </a:lnSpc>
                  <a:spcBef>
                    <a:spcPct val="0"/>
                  </a:spcBef>
                  <a:spcAft>
                    <a:spcPct val="15000"/>
                  </a:spcAft>
                </a:pPr>
                <a:r>
                  <a:rPr lang="en-US" sz="2000" b="1" dirty="0">
                    <a:solidFill>
                      <a:srgbClr val="D2533C"/>
                    </a:solidFill>
                  </a:rPr>
                  <a:t>Understand &amp;  communicate risks</a:t>
                </a:r>
              </a:p>
            </p:txBody>
          </p:sp>
        </p:grpSp>
        <p:grpSp>
          <p:nvGrpSpPr>
            <p:cNvPr id="7" name="Group 6">
              <a:extLst>
                <a:ext uri="{FF2B5EF4-FFF2-40B4-BE49-F238E27FC236}">
                  <a16:creationId xmlns:a16="http://schemas.microsoft.com/office/drawing/2014/main" id="{96C8A0E4-3BBE-4F9C-BBBA-EBD20887A4F0}"/>
                </a:ext>
              </a:extLst>
            </p:cNvPr>
            <p:cNvGrpSpPr/>
            <p:nvPr/>
          </p:nvGrpSpPr>
          <p:grpSpPr>
            <a:xfrm>
              <a:off x="781803" y="4387161"/>
              <a:ext cx="1841663" cy="819127"/>
              <a:chOff x="136247" y="3181049"/>
              <a:chExt cx="1301544" cy="517581"/>
            </a:xfrm>
          </p:grpSpPr>
          <p:sp>
            <p:nvSpPr>
              <p:cNvPr id="8" name="Rounded Rectangle 20">
                <a:extLst>
                  <a:ext uri="{FF2B5EF4-FFF2-40B4-BE49-F238E27FC236}">
                    <a16:creationId xmlns:a16="http://schemas.microsoft.com/office/drawing/2014/main" id="{E7C9E9CC-23E7-4856-96D5-3A0935EEA320}"/>
                  </a:ext>
                </a:extLst>
              </p:cNvPr>
              <p:cNvSpPr/>
              <p:nvPr/>
            </p:nvSpPr>
            <p:spPr>
              <a:xfrm>
                <a:off x="136247" y="3181049"/>
                <a:ext cx="1301544" cy="517581"/>
              </a:xfrm>
              <a:prstGeom prst="roundRect">
                <a:avLst>
                  <a:gd name="adj" fmla="val 10000"/>
                </a:avLst>
              </a:prstGeom>
              <a:solidFill>
                <a:srgbClr val="93A299"/>
              </a:solidFill>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dirty="0"/>
              </a:p>
            </p:txBody>
          </p:sp>
          <p:sp>
            <p:nvSpPr>
              <p:cNvPr id="9" name="Rounded Rectangle 4">
                <a:extLst>
                  <a:ext uri="{FF2B5EF4-FFF2-40B4-BE49-F238E27FC236}">
                    <a16:creationId xmlns:a16="http://schemas.microsoft.com/office/drawing/2014/main" id="{8F8DF8C6-F908-4ED0-AC59-F3AF7AC1E57C}"/>
                  </a:ext>
                </a:extLst>
              </p:cNvPr>
              <p:cNvSpPr/>
              <p:nvPr/>
            </p:nvSpPr>
            <p:spPr>
              <a:xfrm>
                <a:off x="151407" y="3196204"/>
                <a:ext cx="1271226" cy="4872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en-US" sz="1600" dirty="0"/>
                  <a:t>All-hazards approach</a:t>
                </a:r>
              </a:p>
            </p:txBody>
          </p:sp>
        </p:grpSp>
        <p:sp>
          <p:nvSpPr>
            <p:cNvPr id="10" name="Shape 9">
              <a:extLst>
                <a:ext uri="{FF2B5EF4-FFF2-40B4-BE49-F238E27FC236}">
                  <a16:creationId xmlns:a16="http://schemas.microsoft.com/office/drawing/2014/main" id="{07944434-2EF7-41AA-8F68-45FB6BFC4587}"/>
                </a:ext>
              </a:extLst>
            </p:cNvPr>
            <p:cNvSpPr/>
            <p:nvPr/>
          </p:nvSpPr>
          <p:spPr>
            <a:xfrm rot="21274152">
              <a:off x="5372929" y="2870847"/>
              <a:ext cx="2790847" cy="3233392"/>
            </a:xfrm>
            <a:prstGeom prst="leftCircularArrow">
              <a:avLst>
                <a:gd name="adj1" fmla="val 2503"/>
                <a:gd name="adj2" fmla="val 303373"/>
                <a:gd name="adj3" fmla="val 1424055"/>
                <a:gd name="adj4" fmla="val 8369661"/>
                <a:gd name="adj5" fmla="val 2920"/>
              </a:avLst>
            </a:prstGeom>
            <a:solidFill>
              <a:srgbClr val="93A299"/>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5321C894-245D-4E4F-B33E-5B59BEAD74AD}"/>
                </a:ext>
              </a:extLst>
            </p:cNvPr>
            <p:cNvGrpSpPr/>
            <p:nvPr/>
          </p:nvGrpSpPr>
          <p:grpSpPr>
            <a:xfrm>
              <a:off x="3077475" y="3070383"/>
              <a:ext cx="1846853" cy="1496348"/>
              <a:chOff x="1845553" y="1948050"/>
              <a:chExt cx="1466268" cy="1207689"/>
            </a:xfrm>
          </p:grpSpPr>
          <p:sp>
            <p:nvSpPr>
              <p:cNvPr id="12" name="Rounded Rectangle 24">
                <a:extLst>
                  <a:ext uri="{FF2B5EF4-FFF2-40B4-BE49-F238E27FC236}">
                    <a16:creationId xmlns:a16="http://schemas.microsoft.com/office/drawing/2014/main" id="{765E870B-6875-4707-86C5-EFDFCF287AA3}"/>
                  </a:ext>
                </a:extLst>
              </p:cNvPr>
              <p:cNvSpPr/>
              <p:nvPr/>
            </p:nvSpPr>
            <p:spPr>
              <a:xfrm>
                <a:off x="1845553" y="1948050"/>
                <a:ext cx="1464237" cy="1207689"/>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Rounded Rectangle 4">
                <a:extLst>
                  <a:ext uri="{FF2B5EF4-FFF2-40B4-BE49-F238E27FC236}">
                    <a16:creationId xmlns:a16="http://schemas.microsoft.com/office/drawing/2014/main" id="{6E47DD69-23F0-4AC7-A148-EA47B981F571}"/>
                  </a:ext>
                </a:extLst>
              </p:cNvPr>
              <p:cNvSpPr/>
              <p:nvPr/>
            </p:nvSpPr>
            <p:spPr>
              <a:xfrm>
                <a:off x="1903169" y="2167785"/>
                <a:ext cx="1408652" cy="893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0" lvl="1" defTabSz="800100">
                  <a:lnSpc>
                    <a:spcPct val="90000"/>
                  </a:lnSpc>
                  <a:spcBef>
                    <a:spcPct val="0"/>
                  </a:spcBef>
                  <a:spcAft>
                    <a:spcPct val="15000"/>
                  </a:spcAft>
                </a:pPr>
                <a:r>
                  <a:rPr lang="en-US" sz="2000" b="1" dirty="0">
                    <a:solidFill>
                      <a:srgbClr val="D2533C"/>
                    </a:solidFill>
                  </a:rPr>
                  <a:t>Anticipate &amp; prepare</a:t>
                </a:r>
              </a:p>
            </p:txBody>
          </p:sp>
        </p:grpSp>
        <p:grpSp>
          <p:nvGrpSpPr>
            <p:cNvPr id="14" name="Group 13">
              <a:extLst>
                <a:ext uri="{FF2B5EF4-FFF2-40B4-BE49-F238E27FC236}">
                  <a16:creationId xmlns:a16="http://schemas.microsoft.com/office/drawing/2014/main" id="{400351C4-D823-4CFF-9F28-A420E69BF678}"/>
                </a:ext>
              </a:extLst>
            </p:cNvPr>
            <p:cNvGrpSpPr/>
            <p:nvPr/>
          </p:nvGrpSpPr>
          <p:grpSpPr>
            <a:xfrm>
              <a:off x="3117997" y="2135384"/>
              <a:ext cx="1728640" cy="1094719"/>
              <a:chOff x="2170939" y="1770418"/>
              <a:chExt cx="1301544" cy="436423"/>
            </a:xfrm>
          </p:grpSpPr>
          <p:sp>
            <p:nvSpPr>
              <p:cNvPr id="15" name="Rounded Rectangle 27">
                <a:extLst>
                  <a:ext uri="{FF2B5EF4-FFF2-40B4-BE49-F238E27FC236}">
                    <a16:creationId xmlns:a16="http://schemas.microsoft.com/office/drawing/2014/main" id="{6E500D93-6694-46E4-884E-F7002362C6E1}"/>
                  </a:ext>
                </a:extLst>
              </p:cNvPr>
              <p:cNvSpPr/>
              <p:nvPr/>
            </p:nvSpPr>
            <p:spPr>
              <a:xfrm>
                <a:off x="2170939" y="1770418"/>
                <a:ext cx="1301544" cy="436423"/>
              </a:xfrm>
              <a:prstGeom prst="roundRect">
                <a:avLst>
                  <a:gd name="adj" fmla="val 10000"/>
                </a:avLst>
              </a:prstGeom>
              <a:solidFill>
                <a:srgbClr val="93A299"/>
              </a:solidFill>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dirty="0"/>
              </a:p>
            </p:txBody>
          </p:sp>
          <p:sp>
            <p:nvSpPr>
              <p:cNvPr id="16" name="Rounded Rectangle 4">
                <a:extLst>
                  <a:ext uri="{FF2B5EF4-FFF2-40B4-BE49-F238E27FC236}">
                    <a16:creationId xmlns:a16="http://schemas.microsoft.com/office/drawing/2014/main" id="{93C30FD9-6A4E-4171-9587-A185119960CB}"/>
                  </a:ext>
                </a:extLst>
              </p:cNvPr>
              <p:cNvSpPr/>
              <p:nvPr/>
            </p:nvSpPr>
            <p:spPr>
              <a:xfrm>
                <a:off x="2186098" y="1770418"/>
                <a:ext cx="1271226" cy="4212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13970" rIns="20955" bIns="13970" numCol="1" spcCol="1270" anchor="ctr" anchorCtr="0">
                <a:noAutofit/>
              </a:bodyPr>
              <a:lstStyle/>
              <a:p>
                <a:pPr algn="ctr" defTabSz="488950">
                  <a:lnSpc>
                    <a:spcPct val="90000"/>
                  </a:lnSpc>
                  <a:spcBef>
                    <a:spcPct val="0"/>
                  </a:spcBef>
                  <a:spcAft>
                    <a:spcPct val="35000"/>
                  </a:spcAft>
                </a:pPr>
                <a:r>
                  <a:rPr lang="en-US" sz="1600" dirty="0"/>
                  <a:t>Risk-informed early action &amp; response</a:t>
                </a:r>
              </a:p>
            </p:txBody>
          </p:sp>
        </p:grpSp>
        <p:grpSp>
          <p:nvGrpSpPr>
            <p:cNvPr id="17" name="Group 16">
              <a:extLst>
                <a:ext uri="{FF2B5EF4-FFF2-40B4-BE49-F238E27FC236}">
                  <a16:creationId xmlns:a16="http://schemas.microsoft.com/office/drawing/2014/main" id="{C998D9FC-383E-49C0-A837-4545D05423AE}"/>
                </a:ext>
              </a:extLst>
            </p:cNvPr>
            <p:cNvGrpSpPr/>
            <p:nvPr/>
          </p:nvGrpSpPr>
          <p:grpSpPr>
            <a:xfrm>
              <a:off x="5048794" y="2998454"/>
              <a:ext cx="1917736" cy="1586152"/>
              <a:chOff x="3689958" y="1875570"/>
              <a:chExt cx="1464237" cy="1280169"/>
            </a:xfrm>
          </p:grpSpPr>
          <p:sp>
            <p:nvSpPr>
              <p:cNvPr id="18" name="Rounded Rectangle 31">
                <a:extLst>
                  <a:ext uri="{FF2B5EF4-FFF2-40B4-BE49-F238E27FC236}">
                    <a16:creationId xmlns:a16="http://schemas.microsoft.com/office/drawing/2014/main" id="{2117CE01-E077-4802-A15E-D892F9E1023F}"/>
                  </a:ext>
                </a:extLst>
              </p:cNvPr>
              <p:cNvSpPr/>
              <p:nvPr/>
            </p:nvSpPr>
            <p:spPr>
              <a:xfrm>
                <a:off x="3689958" y="1948050"/>
                <a:ext cx="1464237" cy="1207689"/>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ounded Rectangle 4">
                <a:extLst>
                  <a:ext uri="{FF2B5EF4-FFF2-40B4-BE49-F238E27FC236}">
                    <a16:creationId xmlns:a16="http://schemas.microsoft.com/office/drawing/2014/main" id="{1C113F95-E795-40C2-8A45-0565A2A7A12E}"/>
                  </a:ext>
                </a:extLst>
              </p:cNvPr>
              <p:cNvSpPr/>
              <p:nvPr/>
            </p:nvSpPr>
            <p:spPr>
              <a:xfrm>
                <a:off x="3717750" y="1875570"/>
                <a:ext cx="1408653" cy="893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0" lvl="1" defTabSz="800100">
                  <a:lnSpc>
                    <a:spcPct val="90000"/>
                  </a:lnSpc>
                  <a:spcBef>
                    <a:spcPct val="0"/>
                  </a:spcBef>
                  <a:spcAft>
                    <a:spcPct val="15000"/>
                  </a:spcAft>
                </a:pPr>
                <a:r>
                  <a:rPr lang="en-GB" sz="2000" b="1" dirty="0">
                    <a:solidFill>
                      <a:srgbClr val="D2533C"/>
                    </a:solidFill>
                  </a:rPr>
                  <a:t>Respond &amp; recover across systems</a:t>
                </a:r>
                <a:endParaRPr lang="en-US" sz="2000" b="1" dirty="0">
                  <a:solidFill>
                    <a:srgbClr val="D2533C"/>
                  </a:solidFill>
                </a:endParaRPr>
              </a:p>
            </p:txBody>
          </p:sp>
        </p:grpSp>
        <p:grpSp>
          <p:nvGrpSpPr>
            <p:cNvPr id="20" name="Group 19">
              <a:extLst>
                <a:ext uri="{FF2B5EF4-FFF2-40B4-BE49-F238E27FC236}">
                  <a16:creationId xmlns:a16="http://schemas.microsoft.com/office/drawing/2014/main" id="{DCA0DC7F-5540-461A-9C44-5ACE8FB05EF4}"/>
                </a:ext>
              </a:extLst>
            </p:cNvPr>
            <p:cNvGrpSpPr/>
            <p:nvPr/>
          </p:nvGrpSpPr>
          <p:grpSpPr>
            <a:xfrm>
              <a:off x="7094427" y="3095236"/>
              <a:ext cx="1645963" cy="1496348"/>
              <a:chOff x="5534363" y="1948050"/>
              <a:chExt cx="1464237" cy="1207689"/>
            </a:xfrm>
          </p:grpSpPr>
          <p:sp>
            <p:nvSpPr>
              <p:cNvPr id="21" name="Rounded Rectangle 34">
                <a:extLst>
                  <a:ext uri="{FF2B5EF4-FFF2-40B4-BE49-F238E27FC236}">
                    <a16:creationId xmlns:a16="http://schemas.microsoft.com/office/drawing/2014/main" id="{43F8B4C6-05B0-4485-A4FD-43A5C3E3E8F5}"/>
                  </a:ext>
                </a:extLst>
              </p:cNvPr>
              <p:cNvSpPr/>
              <p:nvPr/>
            </p:nvSpPr>
            <p:spPr>
              <a:xfrm>
                <a:off x="5534363" y="1948050"/>
                <a:ext cx="1464237" cy="1207689"/>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4">
                <a:extLst>
                  <a:ext uri="{FF2B5EF4-FFF2-40B4-BE49-F238E27FC236}">
                    <a16:creationId xmlns:a16="http://schemas.microsoft.com/office/drawing/2014/main" id="{F6612D73-F1F9-4D4C-B94B-979B0D1E0D28}"/>
                  </a:ext>
                </a:extLst>
              </p:cNvPr>
              <p:cNvSpPr/>
              <p:nvPr/>
            </p:nvSpPr>
            <p:spPr>
              <a:xfrm>
                <a:off x="5562155" y="2067513"/>
                <a:ext cx="1408653" cy="893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0" lvl="1" defTabSz="889000">
                  <a:lnSpc>
                    <a:spcPct val="90000"/>
                  </a:lnSpc>
                  <a:spcBef>
                    <a:spcPct val="0"/>
                  </a:spcBef>
                  <a:spcAft>
                    <a:spcPct val="15000"/>
                  </a:spcAft>
                </a:pPr>
                <a:r>
                  <a:rPr lang="en-US" sz="2000" b="1" dirty="0">
                    <a:solidFill>
                      <a:srgbClr val="D2533C"/>
                    </a:solidFill>
                  </a:rPr>
                  <a:t>Learn &amp; adapt</a:t>
                </a:r>
              </a:p>
            </p:txBody>
          </p:sp>
        </p:grpSp>
        <p:grpSp>
          <p:nvGrpSpPr>
            <p:cNvPr id="23" name="Group 22">
              <a:extLst>
                <a:ext uri="{FF2B5EF4-FFF2-40B4-BE49-F238E27FC236}">
                  <a16:creationId xmlns:a16="http://schemas.microsoft.com/office/drawing/2014/main" id="{4B7E9D32-1723-4944-9F91-41B166A02FBC}"/>
                </a:ext>
              </a:extLst>
            </p:cNvPr>
            <p:cNvGrpSpPr/>
            <p:nvPr/>
          </p:nvGrpSpPr>
          <p:grpSpPr>
            <a:xfrm>
              <a:off x="8860597" y="3105865"/>
              <a:ext cx="2112199" cy="1485720"/>
              <a:chOff x="7459089" y="1948050"/>
              <a:chExt cx="1390368" cy="1207689"/>
            </a:xfrm>
          </p:grpSpPr>
          <p:sp>
            <p:nvSpPr>
              <p:cNvPr id="24" name="Rounded Rectangle 37">
                <a:extLst>
                  <a:ext uri="{FF2B5EF4-FFF2-40B4-BE49-F238E27FC236}">
                    <a16:creationId xmlns:a16="http://schemas.microsoft.com/office/drawing/2014/main" id="{8F4B2C62-3D86-401A-8B6F-181962AF7866}"/>
                  </a:ext>
                </a:extLst>
              </p:cNvPr>
              <p:cNvSpPr/>
              <p:nvPr/>
            </p:nvSpPr>
            <p:spPr>
              <a:xfrm>
                <a:off x="7459089" y="1948050"/>
                <a:ext cx="1303595" cy="1207689"/>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ounded Rectangle 4">
                <a:extLst>
                  <a:ext uri="{FF2B5EF4-FFF2-40B4-BE49-F238E27FC236}">
                    <a16:creationId xmlns:a16="http://schemas.microsoft.com/office/drawing/2014/main" id="{F468FA19-2BF1-48EF-9329-6B259C4152B1}"/>
                  </a:ext>
                </a:extLst>
              </p:cNvPr>
              <p:cNvSpPr/>
              <p:nvPr/>
            </p:nvSpPr>
            <p:spPr>
              <a:xfrm>
                <a:off x="7601446" y="1975842"/>
                <a:ext cx="1248011" cy="893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0" lvl="1" defTabSz="800100">
                  <a:lnSpc>
                    <a:spcPct val="90000"/>
                  </a:lnSpc>
                  <a:spcBef>
                    <a:spcPct val="0"/>
                  </a:spcBef>
                  <a:spcAft>
                    <a:spcPct val="15000"/>
                  </a:spcAft>
                </a:pPr>
                <a:endParaRPr lang="en-US" sz="2000" b="1" dirty="0">
                  <a:solidFill>
                    <a:srgbClr val="D2533C"/>
                  </a:solidFill>
                </a:endParaRPr>
              </a:p>
              <a:p>
                <a:pPr marL="0" lvl="1" defTabSz="800100">
                  <a:lnSpc>
                    <a:spcPct val="90000"/>
                  </a:lnSpc>
                  <a:spcBef>
                    <a:spcPct val="0"/>
                  </a:spcBef>
                  <a:spcAft>
                    <a:spcPct val="15000"/>
                  </a:spcAft>
                </a:pPr>
                <a:r>
                  <a:rPr lang="en-US" sz="2000" b="1" dirty="0">
                    <a:solidFill>
                      <a:srgbClr val="D2533C"/>
                    </a:solidFill>
                  </a:rPr>
                  <a:t>Advocate</a:t>
                </a:r>
              </a:p>
            </p:txBody>
          </p:sp>
        </p:grpSp>
        <p:grpSp>
          <p:nvGrpSpPr>
            <p:cNvPr id="26" name="Group 25">
              <a:extLst>
                <a:ext uri="{FF2B5EF4-FFF2-40B4-BE49-F238E27FC236}">
                  <a16:creationId xmlns:a16="http://schemas.microsoft.com/office/drawing/2014/main" id="{E60AAD20-FB77-48D5-A7EF-4AE16805AA47}"/>
                </a:ext>
              </a:extLst>
            </p:cNvPr>
            <p:cNvGrpSpPr/>
            <p:nvPr/>
          </p:nvGrpSpPr>
          <p:grpSpPr>
            <a:xfrm>
              <a:off x="5199387" y="4509779"/>
              <a:ext cx="1568966" cy="772900"/>
              <a:chOff x="4015344" y="2896949"/>
              <a:chExt cx="1301544" cy="517581"/>
            </a:xfrm>
          </p:grpSpPr>
          <p:sp>
            <p:nvSpPr>
              <p:cNvPr id="27" name="Rounded Rectangle 40">
                <a:extLst>
                  <a:ext uri="{FF2B5EF4-FFF2-40B4-BE49-F238E27FC236}">
                    <a16:creationId xmlns:a16="http://schemas.microsoft.com/office/drawing/2014/main" id="{38CE8FFD-4C06-44C9-9599-577FCF5E27D1}"/>
                  </a:ext>
                </a:extLst>
              </p:cNvPr>
              <p:cNvSpPr/>
              <p:nvPr/>
            </p:nvSpPr>
            <p:spPr>
              <a:xfrm>
                <a:off x="4015344" y="2896949"/>
                <a:ext cx="1301544" cy="517581"/>
              </a:xfrm>
              <a:prstGeom prst="roundRect">
                <a:avLst>
                  <a:gd name="adj" fmla="val 10000"/>
                </a:avLst>
              </a:prstGeom>
              <a:solidFill>
                <a:srgbClr val="93A299"/>
              </a:solidFill>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8" name="Rounded Rectangle 4">
                <a:extLst>
                  <a:ext uri="{FF2B5EF4-FFF2-40B4-BE49-F238E27FC236}">
                    <a16:creationId xmlns:a16="http://schemas.microsoft.com/office/drawing/2014/main" id="{FE6DBF1A-D705-41B5-84A5-B150646D3097}"/>
                  </a:ext>
                </a:extLst>
              </p:cNvPr>
              <p:cNvSpPr/>
              <p:nvPr/>
            </p:nvSpPr>
            <p:spPr>
              <a:xfrm>
                <a:off x="4030503" y="2912108"/>
                <a:ext cx="1271226" cy="4872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13970" rIns="20955" bIns="13970" numCol="1" spcCol="1270" anchor="ctr" anchorCtr="0">
                <a:noAutofit/>
              </a:bodyPr>
              <a:lstStyle/>
              <a:p>
                <a:pPr algn="ctr" defTabSz="488950">
                  <a:lnSpc>
                    <a:spcPct val="90000"/>
                  </a:lnSpc>
                  <a:spcBef>
                    <a:spcPct val="0"/>
                  </a:spcBef>
                  <a:spcAft>
                    <a:spcPct val="35000"/>
                  </a:spcAft>
                </a:pPr>
                <a:r>
                  <a:rPr lang="en-US" sz="1600" dirty="0"/>
                  <a:t>Build back better</a:t>
                </a:r>
              </a:p>
            </p:txBody>
          </p:sp>
        </p:grpSp>
        <p:grpSp>
          <p:nvGrpSpPr>
            <p:cNvPr id="29" name="Group 28">
              <a:extLst>
                <a:ext uri="{FF2B5EF4-FFF2-40B4-BE49-F238E27FC236}">
                  <a16:creationId xmlns:a16="http://schemas.microsoft.com/office/drawing/2014/main" id="{2611F3F9-F658-416A-A08B-5793BF85DC03}"/>
                </a:ext>
              </a:extLst>
            </p:cNvPr>
            <p:cNvGrpSpPr/>
            <p:nvPr/>
          </p:nvGrpSpPr>
          <p:grpSpPr>
            <a:xfrm>
              <a:off x="7179770" y="2622668"/>
              <a:ext cx="1463079" cy="641292"/>
              <a:chOff x="5859749" y="1689260"/>
              <a:chExt cx="1301544" cy="517581"/>
            </a:xfrm>
          </p:grpSpPr>
          <p:sp>
            <p:nvSpPr>
              <p:cNvPr id="30" name="Rounded Rectangle 45">
                <a:extLst>
                  <a:ext uri="{FF2B5EF4-FFF2-40B4-BE49-F238E27FC236}">
                    <a16:creationId xmlns:a16="http://schemas.microsoft.com/office/drawing/2014/main" id="{CC73C9B3-3349-47D2-A5DB-234A028A4940}"/>
                  </a:ext>
                </a:extLst>
              </p:cNvPr>
              <p:cNvSpPr/>
              <p:nvPr/>
            </p:nvSpPr>
            <p:spPr>
              <a:xfrm>
                <a:off x="5859749" y="1689260"/>
                <a:ext cx="1301544" cy="517581"/>
              </a:xfrm>
              <a:prstGeom prst="roundRect">
                <a:avLst>
                  <a:gd name="adj" fmla="val 10000"/>
                </a:avLst>
              </a:prstGeom>
              <a:solidFill>
                <a:srgbClr val="93A299"/>
              </a:solidFill>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1" name="Rounded Rectangle 4">
                <a:extLst>
                  <a:ext uri="{FF2B5EF4-FFF2-40B4-BE49-F238E27FC236}">
                    <a16:creationId xmlns:a16="http://schemas.microsoft.com/office/drawing/2014/main" id="{16CEC9DD-030E-4C2B-9200-79EEC18B236C}"/>
                  </a:ext>
                </a:extLst>
              </p:cNvPr>
              <p:cNvSpPr/>
              <p:nvPr/>
            </p:nvSpPr>
            <p:spPr>
              <a:xfrm>
                <a:off x="5874908" y="1704419"/>
                <a:ext cx="1271226" cy="4872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13970" rIns="20955" bIns="13970" numCol="1" spcCol="1270" anchor="ctr" anchorCtr="0">
                <a:noAutofit/>
              </a:bodyPr>
              <a:lstStyle/>
              <a:p>
                <a:pPr algn="ctr" defTabSz="488950">
                  <a:lnSpc>
                    <a:spcPct val="90000"/>
                  </a:lnSpc>
                  <a:spcBef>
                    <a:spcPct val="0"/>
                  </a:spcBef>
                  <a:spcAft>
                    <a:spcPct val="35000"/>
                  </a:spcAft>
                </a:pPr>
                <a:r>
                  <a:rPr lang="en-US" sz="1600" dirty="0"/>
                  <a:t>Knowledge mobilization</a:t>
                </a:r>
              </a:p>
            </p:txBody>
          </p:sp>
        </p:grpSp>
        <p:grpSp>
          <p:nvGrpSpPr>
            <p:cNvPr id="32" name="Group 31">
              <a:extLst>
                <a:ext uri="{FF2B5EF4-FFF2-40B4-BE49-F238E27FC236}">
                  <a16:creationId xmlns:a16="http://schemas.microsoft.com/office/drawing/2014/main" id="{C40A777B-F543-49FD-A606-35FC057AA240}"/>
                </a:ext>
              </a:extLst>
            </p:cNvPr>
            <p:cNvGrpSpPr/>
            <p:nvPr/>
          </p:nvGrpSpPr>
          <p:grpSpPr>
            <a:xfrm>
              <a:off x="8946477" y="4270938"/>
              <a:ext cx="1772286" cy="641292"/>
              <a:chOff x="7704154" y="2896949"/>
              <a:chExt cx="1301544" cy="517581"/>
            </a:xfrm>
          </p:grpSpPr>
          <p:sp>
            <p:nvSpPr>
              <p:cNvPr id="33" name="Rounded Rectangle 48">
                <a:extLst>
                  <a:ext uri="{FF2B5EF4-FFF2-40B4-BE49-F238E27FC236}">
                    <a16:creationId xmlns:a16="http://schemas.microsoft.com/office/drawing/2014/main" id="{DE8B561A-A80F-41B8-8964-DA223A11774C}"/>
                  </a:ext>
                </a:extLst>
              </p:cNvPr>
              <p:cNvSpPr/>
              <p:nvPr/>
            </p:nvSpPr>
            <p:spPr>
              <a:xfrm>
                <a:off x="7704154" y="2896949"/>
                <a:ext cx="1301544" cy="517581"/>
              </a:xfrm>
              <a:prstGeom prst="roundRect">
                <a:avLst>
                  <a:gd name="adj" fmla="val 10000"/>
                </a:avLst>
              </a:prstGeom>
              <a:solidFill>
                <a:srgbClr val="93A299"/>
              </a:solidFill>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4" name="Rounded Rectangle 4">
                <a:extLst>
                  <a:ext uri="{FF2B5EF4-FFF2-40B4-BE49-F238E27FC236}">
                    <a16:creationId xmlns:a16="http://schemas.microsoft.com/office/drawing/2014/main" id="{94387B31-9D01-4BA5-9953-FBC410DB448D}"/>
                  </a:ext>
                </a:extLst>
              </p:cNvPr>
              <p:cNvSpPr/>
              <p:nvPr/>
            </p:nvSpPr>
            <p:spPr>
              <a:xfrm>
                <a:off x="7719313" y="2912108"/>
                <a:ext cx="1271226" cy="4872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13970" rIns="20955" bIns="13970" numCol="1" spcCol="1270" anchor="ctr" anchorCtr="0">
                <a:noAutofit/>
              </a:bodyPr>
              <a:lstStyle/>
              <a:p>
                <a:pPr algn="ctr" defTabSz="488950">
                  <a:lnSpc>
                    <a:spcPct val="90000"/>
                  </a:lnSpc>
                  <a:spcBef>
                    <a:spcPct val="0"/>
                  </a:spcBef>
                  <a:spcAft>
                    <a:spcPct val="35000"/>
                  </a:spcAft>
                </a:pPr>
                <a:r>
                  <a:rPr lang="en-US" sz="1600" dirty="0"/>
                  <a:t>Influence adaptation plans</a:t>
                </a:r>
              </a:p>
            </p:txBody>
          </p:sp>
        </p:grpSp>
        <p:sp>
          <p:nvSpPr>
            <p:cNvPr id="35" name="Circular Arrow 50">
              <a:extLst>
                <a:ext uri="{FF2B5EF4-FFF2-40B4-BE49-F238E27FC236}">
                  <a16:creationId xmlns:a16="http://schemas.microsoft.com/office/drawing/2014/main" id="{C78C035D-A834-4FF3-8404-465503D24C7A}"/>
                </a:ext>
              </a:extLst>
            </p:cNvPr>
            <p:cNvSpPr/>
            <p:nvPr/>
          </p:nvSpPr>
          <p:spPr>
            <a:xfrm rot="909322">
              <a:off x="7520422" y="1720779"/>
              <a:ext cx="2700305" cy="3067222"/>
            </a:xfrm>
            <a:prstGeom prst="circularArrow">
              <a:avLst>
                <a:gd name="adj1" fmla="val 2592"/>
                <a:gd name="adj2" fmla="val 314865"/>
                <a:gd name="adj3" fmla="val 19509624"/>
                <a:gd name="adj4" fmla="val 12575511"/>
                <a:gd name="adj5" fmla="val 3025"/>
              </a:avLst>
            </a:prstGeom>
            <a:solidFill>
              <a:srgbClr val="93A299"/>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36" name="Circular Arrow 51">
              <a:extLst>
                <a:ext uri="{FF2B5EF4-FFF2-40B4-BE49-F238E27FC236}">
                  <a16:creationId xmlns:a16="http://schemas.microsoft.com/office/drawing/2014/main" id="{3FE79A1B-1436-4CFE-AB86-0E9716749974}"/>
                </a:ext>
              </a:extLst>
            </p:cNvPr>
            <p:cNvSpPr/>
            <p:nvPr/>
          </p:nvSpPr>
          <p:spPr>
            <a:xfrm rot="1041069">
              <a:off x="3654432" y="1359245"/>
              <a:ext cx="2502227" cy="3067222"/>
            </a:xfrm>
            <a:prstGeom prst="circularArrow">
              <a:avLst>
                <a:gd name="adj1" fmla="val 2592"/>
                <a:gd name="adj2" fmla="val 314865"/>
                <a:gd name="adj3" fmla="val 19509624"/>
                <a:gd name="adj4" fmla="val 12575511"/>
                <a:gd name="adj5" fmla="val 3025"/>
              </a:avLst>
            </a:prstGeom>
            <a:solidFill>
              <a:srgbClr val="93A299"/>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37" name="Shape 36">
              <a:extLst>
                <a:ext uri="{FF2B5EF4-FFF2-40B4-BE49-F238E27FC236}">
                  <a16:creationId xmlns:a16="http://schemas.microsoft.com/office/drawing/2014/main" id="{14C18B5C-BA4B-45CF-BC46-C4DCBB01A169}"/>
                </a:ext>
              </a:extLst>
            </p:cNvPr>
            <p:cNvSpPr/>
            <p:nvPr/>
          </p:nvSpPr>
          <p:spPr>
            <a:xfrm rot="21377570">
              <a:off x="1644486" y="2760641"/>
              <a:ext cx="2790847" cy="3233392"/>
            </a:xfrm>
            <a:prstGeom prst="leftCircularArrow">
              <a:avLst>
                <a:gd name="adj1" fmla="val 2503"/>
                <a:gd name="adj2" fmla="val 303373"/>
                <a:gd name="adj3" fmla="val 1424055"/>
                <a:gd name="adj4" fmla="val 8369661"/>
                <a:gd name="adj5" fmla="val 2920"/>
              </a:avLst>
            </a:prstGeom>
            <a:solidFill>
              <a:srgbClr val="93A299"/>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9"/>
        <p:cNvGrpSpPr/>
        <p:nvPr/>
      </p:nvGrpSpPr>
      <p:grpSpPr>
        <a:xfrm>
          <a:off x="0" y="0"/>
          <a:ext cx="0" cy="0"/>
          <a:chOff x="0" y="0"/>
          <a:chExt cx="0" cy="0"/>
        </a:xfrm>
      </p:grpSpPr>
      <p:sp>
        <p:nvSpPr>
          <p:cNvPr id="410" name="Google Shape;410;p31"/>
          <p:cNvSpPr txBox="1">
            <a:spLocks noGrp="1"/>
          </p:cNvSpPr>
          <p:nvPr>
            <p:ph type="title"/>
          </p:nvPr>
        </p:nvSpPr>
        <p:spPr>
          <a:xfrm>
            <a:off x="597862" y="1431925"/>
            <a:ext cx="3414419" cy="363883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nl-NL" sz="4000" i="0" u="none" strike="noStrike" cap="none" dirty="0">
                <a:solidFill>
                  <a:schemeClr val="dk1"/>
                </a:solidFill>
                <a:latin typeface="+mn-lt"/>
                <a:ea typeface="Calibri"/>
                <a:cs typeface="Calibri"/>
                <a:sym typeface="Calibri"/>
              </a:rPr>
              <a:t>Part III</a:t>
            </a:r>
            <a:br>
              <a:rPr lang="nl-NL" sz="4000" i="0" u="none" strike="noStrike" cap="none" dirty="0">
                <a:solidFill>
                  <a:schemeClr val="dk1"/>
                </a:solidFill>
                <a:latin typeface="+mn-lt"/>
                <a:ea typeface="Calibri"/>
                <a:cs typeface="Calibri"/>
                <a:sym typeface="Calibri"/>
              </a:rPr>
            </a:br>
            <a:br>
              <a:rPr lang="nl-NL" sz="4000" i="0" u="none" strike="noStrike" cap="none" dirty="0">
                <a:solidFill>
                  <a:schemeClr val="dk1"/>
                </a:solidFill>
                <a:latin typeface="+mn-lt"/>
                <a:ea typeface="Calibri"/>
                <a:cs typeface="Calibri"/>
                <a:sym typeface="Calibri"/>
              </a:rPr>
            </a:br>
            <a:r>
              <a:rPr lang="nl-NL" sz="4000" i="0" u="none" strike="noStrike" cap="none" dirty="0">
                <a:solidFill>
                  <a:schemeClr val="dk1"/>
                </a:solidFill>
                <a:latin typeface="+mn-lt"/>
                <a:ea typeface="Calibri"/>
                <a:cs typeface="Calibri"/>
                <a:sym typeface="Calibri"/>
              </a:rPr>
              <a:t>Tools </a:t>
            </a:r>
            <a:br>
              <a:rPr lang="nl-NL" sz="4000" i="0" u="none" strike="noStrike" cap="none" dirty="0">
                <a:solidFill>
                  <a:schemeClr val="dk1"/>
                </a:solidFill>
                <a:latin typeface="+mn-lt"/>
                <a:ea typeface="Calibri"/>
                <a:cs typeface="Calibri"/>
                <a:sym typeface="Calibri"/>
              </a:rPr>
            </a:br>
            <a:r>
              <a:rPr lang="nl-NL" sz="4000" i="0" u="none" strike="noStrike" cap="none" dirty="0">
                <a:solidFill>
                  <a:schemeClr val="dk1"/>
                </a:solidFill>
                <a:latin typeface="+mn-lt"/>
                <a:ea typeface="Calibri"/>
                <a:cs typeface="Calibri"/>
                <a:sym typeface="Calibri"/>
              </a:rPr>
              <a:t>and resources</a:t>
            </a:r>
            <a:endParaRPr sz="4000" i="0" u="none" strike="noStrike" cap="none" dirty="0">
              <a:solidFill>
                <a:srgbClr val="000000"/>
              </a:solidFill>
              <a:latin typeface="+mn-lt"/>
              <a:ea typeface="Arial"/>
              <a:cs typeface="Arial"/>
              <a:sym typeface="Arial"/>
            </a:endParaRPr>
          </a:p>
        </p:txBody>
      </p:sp>
      <p:pic>
        <p:nvPicPr>
          <p:cNvPr id="411" name="Google Shape;411;p31"/>
          <p:cNvPicPr preferRelativeResize="0"/>
          <p:nvPr/>
        </p:nvPicPr>
        <p:blipFill rotWithShape="1">
          <a:blip r:embed="rId3">
            <a:alphaModFix/>
          </a:blip>
          <a:srcRect/>
          <a:stretch/>
        </p:blipFill>
        <p:spPr>
          <a:xfrm>
            <a:off x="4183553" y="716050"/>
            <a:ext cx="3824900" cy="4663650"/>
          </a:xfrm>
          <a:prstGeom prst="rect">
            <a:avLst/>
          </a:prstGeom>
          <a:noFill/>
          <a:ln>
            <a:noFill/>
          </a:ln>
        </p:spPr>
      </p:pic>
      <p:pic>
        <p:nvPicPr>
          <p:cNvPr id="412" name="Google Shape;412;p31"/>
          <p:cNvPicPr preferRelativeResize="0"/>
          <p:nvPr/>
        </p:nvPicPr>
        <p:blipFill rotWithShape="1">
          <a:blip r:embed="rId4">
            <a:alphaModFix/>
          </a:blip>
          <a:srcRect/>
          <a:stretch/>
        </p:blipFill>
        <p:spPr>
          <a:xfrm>
            <a:off x="8179725" y="795025"/>
            <a:ext cx="3824900" cy="466205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ga6d15bd092_0_0"/>
          <p:cNvPicPr preferRelativeResize="0"/>
          <p:nvPr/>
        </p:nvPicPr>
        <p:blipFill rotWithShape="1">
          <a:blip r:embed="rId3">
            <a:alphaModFix/>
          </a:blip>
          <a:srcRect/>
          <a:stretch/>
        </p:blipFill>
        <p:spPr>
          <a:xfrm>
            <a:off x="1420675" y="27669"/>
            <a:ext cx="9350653" cy="65532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5" name="Google Shape;55;p4"/>
          <p:cNvSpPr txBox="1"/>
          <p:nvPr/>
        </p:nvSpPr>
        <p:spPr>
          <a:xfrm>
            <a:off x="1038377" y="23660"/>
            <a:ext cx="99963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rgbClr val="000000"/>
                </a:solidFill>
                <a:latin typeface="+mn-lt"/>
                <a:ea typeface="Calibri"/>
                <a:cs typeface="Calibri"/>
                <a:sym typeface="Calibri"/>
              </a:rPr>
              <a:t>Changing patterns</a:t>
            </a:r>
            <a:endParaRPr sz="3200" b="0" i="0" u="none" strike="noStrike" cap="none" dirty="0">
              <a:solidFill>
                <a:srgbClr val="000000"/>
              </a:solidFill>
              <a:latin typeface="+mn-lt"/>
              <a:ea typeface="Arial"/>
              <a:cs typeface="Arial"/>
              <a:sym typeface="Arial"/>
            </a:endParaRPr>
          </a:p>
        </p:txBody>
      </p:sp>
      <p:grpSp>
        <p:nvGrpSpPr>
          <p:cNvPr id="16" name="Group 15">
            <a:extLst>
              <a:ext uri="{FF2B5EF4-FFF2-40B4-BE49-F238E27FC236}">
                <a16:creationId xmlns:a16="http://schemas.microsoft.com/office/drawing/2014/main" id="{33F77A0F-F167-4C0D-8DF2-E24C535677EB}"/>
              </a:ext>
            </a:extLst>
          </p:cNvPr>
          <p:cNvGrpSpPr/>
          <p:nvPr/>
        </p:nvGrpSpPr>
        <p:grpSpPr>
          <a:xfrm>
            <a:off x="176169" y="1567575"/>
            <a:ext cx="5637402" cy="4296162"/>
            <a:chOff x="0" y="1646898"/>
            <a:chExt cx="5142451" cy="3822555"/>
          </a:xfrm>
        </p:grpSpPr>
        <p:pic>
          <p:nvPicPr>
            <p:cNvPr id="17" name="Picture 16">
              <a:extLst>
                <a:ext uri="{FF2B5EF4-FFF2-40B4-BE49-F238E27FC236}">
                  <a16:creationId xmlns:a16="http://schemas.microsoft.com/office/drawing/2014/main" id="{3B044182-EF16-4AD2-825B-82556483784B}"/>
                </a:ext>
              </a:extLst>
            </p:cNvPr>
            <p:cNvPicPr>
              <a:picLocks noChangeAspect="1"/>
            </p:cNvPicPr>
            <p:nvPr/>
          </p:nvPicPr>
          <p:blipFill>
            <a:blip r:embed="rId3"/>
            <a:stretch>
              <a:fillRect/>
            </a:stretch>
          </p:blipFill>
          <p:spPr>
            <a:xfrm>
              <a:off x="0" y="1646898"/>
              <a:ext cx="5142451" cy="3822555"/>
            </a:xfrm>
            <a:prstGeom prst="rect">
              <a:avLst/>
            </a:prstGeom>
          </p:spPr>
        </p:pic>
        <p:sp>
          <p:nvSpPr>
            <p:cNvPr id="18" name="Google Shape;59;p4">
              <a:extLst>
                <a:ext uri="{FF2B5EF4-FFF2-40B4-BE49-F238E27FC236}">
                  <a16:creationId xmlns:a16="http://schemas.microsoft.com/office/drawing/2014/main" id="{6111884E-CF9B-4F80-BBDF-44692D221ED1}"/>
                </a:ext>
              </a:extLst>
            </p:cNvPr>
            <p:cNvSpPr txBox="1"/>
            <p:nvPr/>
          </p:nvSpPr>
          <p:spPr>
            <a:xfrm>
              <a:off x="3795633" y="5159579"/>
              <a:ext cx="1346753" cy="3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800" dirty="0">
                  <a:solidFill>
                    <a:schemeClr val="tx1"/>
                  </a:solidFill>
                  <a:latin typeface="Calibri" panose="020F0502020204030204" pitchFamily="34" charset="0"/>
                  <a:cs typeface="Calibri" panose="020F0502020204030204" pitchFamily="34" charset="0"/>
                </a:rPr>
                <a:t>Photo: </a:t>
              </a:r>
              <a:r>
                <a:rPr lang="nl-NL" sz="800" b="0" i="0" u="none" strike="noStrike" cap="none" dirty="0">
                  <a:solidFill>
                    <a:schemeClr val="tx1"/>
                  </a:solidFill>
                  <a:latin typeface="Calibri" panose="020F0502020204030204" pitchFamily="34" charset="0"/>
                  <a:cs typeface="Calibri" panose="020F0502020204030204" pitchFamily="34" charset="0"/>
                  <a:sym typeface="Arial"/>
                </a:rPr>
                <a:t>IFRC/A.M. d'Unienville</a:t>
              </a:r>
              <a:endParaRPr sz="800" b="0" i="0" u="none" strike="noStrike" cap="none" dirty="0">
                <a:solidFill>
                  <a:schemeClr val="tx1"/>
                </a:solidFill>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AA3AA1E3-20E0-443A-9C75-DA13906C2188}"/>
              </a:ext>
            </a:extLst>
          </p:cNvPr>
          <p:cNvPicPr>
            <a:picLocks noChangeAspect="1"/>
          </p:cNvPicPr>
          <p:nvPr/>
        </p:nvPicPr>
        <p:blipFill>
          <a:blip r:embed="rId4"/>
          <a:stretch>
            <a:fillRect/>
          </a:stretch>
        </p:blipFill>
        <p:spPr>
          <a:xfrm>
            <a:off x="6025717" y="1567574"/>
            <a:ext cx="5963655" cy="4293831"/>
          </a:xfrm>
          <a:prstGeom prst="rect">
            <a:avLst/>
          </a:prstGeom>
        </p:spPr>
      </p:pic>
      <p:sp>
        <p:nvSpPr>
          <p:cNvPr id="20" name="Google Shape;59;p4">
            <a:extLst>
              <a:ext uri="{FF2B5EF4-FFF2-40B4-BE49-F238E27FC236}">
                <a16:creationId xmlns:a16="http://schemas.microsoft.com/office/drawing/2014/main" id="{EAD51045-7E67-49D5-914B-55F6B9F093C6}"/>
              </a:ext>
            </a:extLst>
          </p:cNvPr>
          <p:cNvSpPr txBox="1"/>
          <p:nvPr/>
        </p:nvSpPr>
        <p:spPr>
          <a:xfrm>
            <a:off x="6027122" y="5508479"/>
            <a:ext cx="2798392" cy="34593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800" dirty="0">
                <a:solidFill>
                  <a:schemeClr val="tx1"/>
                </a:solidFill>
                <a:latin typeface="Calibri" panose="020F0502020204030204" pitchFamily="34" charset="0"/>
                <a:cs typeface="Calibri" panose="020F0502020204030204" pitchFamily="34" charset="0"/>
              </a:rPr>
              <a:t>Photo: </a:t>
            </a:r>
            <a:r>
              <a:rPr lang="nl-NL" sz="800" b="0" i="0" u="none" strike="noStrike" cap="none" dirty="0">
                <a:solidFill>
                  <a:schemeClr val="tx1"/>
                </a:solidFill>
                <a:latin typeface="Calibri" panose="020F0502020204030204" pitchFamily="34" charset="0"/>
                <a:cs typeface="Calibri" panose="020F0502020204030204" pitchFamily="34" charset="0"/>
                <a:sym typeface="Arial"/>
              </a:rPr>
              <a:t>IFRC/N. Celis</a:t>
            </a:r>
            <a:endParaRPr sz="800" b="0" i="0" u="none" strike="noStrike" cap="none" dirty="0">
              <a:solidFill>
                <a:schemeClr val="tx1"/>
              </a:solidFill>
              <a:latin typeface="Calibri" panose="020F0502020204030204" pitchFamily="34" charset="0"/>
              <a:cs typeface="Calibri" panose="020F0502020204030204" pitchFamily="34" charset="0"/>
              <a:sym typeface="Arial"/>
            </a:endParaRP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3"/>
        <p:cNvGrpSpPr/>
        <p:nvPr/>
      </p:nvGrpSpPr>
      <p:grpSpPr>
        <a:xfrm>
          <a:off x="0" y="0"/>
          <a:ext cx="0" cy="0"/>
          <a:chOff x="0" y="0"/>
          <a:chExt cx="0" cy="0"/>
        </a:xfrm>
      </p:grpSpPr>
      <p:pic>
        <p:nvPicPr>
          <p:cNvPr id="434" name="Google Shape;434;p34" descr="Afbeelding met foto, persoon, verschillend, binnen&#10;&#10;Beschrijving is gegenereerd met zeer hoge betrouwbaarhei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480000">
            <a:off x="371207" y="599927"/>
            <a:ext cx="3189372" cy="4658835"/>
          </a:xfrm>
          <a:prstGeom prst="rect">
            <a:avLst/>
          </a:prstGeom>
          <a:noFill/>
          <a:ln>
            <a:noFill/>
          </a:ln>
          <a:effectLst>
            <a:outerShdw blurRad="50800" dist="38100" dir="2700000" algn="tl" rotWithShape="0">
              <a:prstClr val="black">
                <a:alpha val="40000"/>
              </a:prstClr>
            </a:outerShdw>
          </a:effectLst>
        </p:spPr>
      </p:pic>
      <p:pic>
        <p:nvPicPr>
          <p:cNvPr id="435" name="Google Shape;435;p34"/>
          <p:cNvPicPr preferRelativeResize="0"/>
          <p:nvPr/>
        </p:nvPicPr>
        <p:blipFill rotWithShape="1">
          <a:blip r:embed="rId4">
            <a:alphaModFix/>
          </a:blip>
          <a:srcRect/>
          <a:stretch/>
        </p:blipFill>
        <p:spPr>
          <a:xfrm rot="480000">
            <a:off x="4159753" y="483066"/>
            <a:ext cx="3555062" cy="4750696"/>
          </a:xfrm>
          <a:prstGeom prst="rect">
            <a:avLst/>
          </a:prstGeom>
          <a:noFill/>
          <a:ln>
            <a:noFill/>
          </a:ln>
          <a:effectLst>
            <a:outerShdw blurRad="50800" dist="38100" dir="2700000" algn="tl" rotWithShape="0">
              <a:prstClr val="black">
                <a:alpha val="40000"/>
              </a:prstClr>
            </a:outerShdw>
          </a:effectLst>
        </p:spPr>
      </p:pic>
      <p:sp>
        <p:nvSpPr>
          <p:cNvPr id="436" name="Google Shape;436;p34"/>
          <p:cNvSpPr txBox="1"/>
          <p:nvPr/>
        </p:nvSpPr>
        <p:spPr>
          <a:xfrm>
            <a:off x="3477558" y="5641256"/>
            <a:ext cx="4396860" cy="749929"/>
          </a:xfrm>
          <a:prstGeom prst="rect">
            <a:avLst/>
          </a:prstGeom>
          <a:noFill/>
          <a:ln>
            <a:noFill/>
          </a:ln>
        </p:spPr>
        <p:txBody>
          <a:bodyPr spcFirstLastPara="1" wrap="square" lIns="82275" tIns="41125" rIns="82275" bIns="411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dirty="0">
                <a:solidFill>
                  <a:schemeClr val="dk1"/>
                </a:solidFill>
                <a:latin typeface="Helvetica Neue"/>
                <a:ea typeface="Helvetica Neue"/>
                <a:cs typeface="Helvetica Neue"/>
                <a:sym typeface="Helvetica Neue"/>
              </a:rPr>
              <a:t>The </a:t>
            </a:r>
            <a:r>
              <a:rPr lang="nl-NL" sz="1400" b="0" i="1" u="none" strike="noStrike" cap="none" dirty="0">
                <a:solidFill>
                  <a:schemeClr val="dk1"/>
                </a:solidFill>
                <a:latin typeface="Helvetica Neue"/>
                <a:ea typeface="Helvetica Neue"/>
                <a:cs typeface="Helvetica Neue"/>
                <a:sym typeface="Helvetica Neue"/>
              </a:rPr>
              <a:t>Minimum Standards for locla climate-smart DRR</a:t>
            </a:r>
            <a:r>
              <a:rPr lang="nl-NL" sz="1400" b="0" i="0" u="none" strike="noStrike" cap="none" dirty="0">
                <a:solidFill>
                  <a:schemeClr val="dk1"/>
                </a:solidFill>
                <a:latin typeface="Helvetica Neue"/>
                <a:ea typeface="Helvetica Neue"/>
                <a:cs typeface="Helvetica Neue"/>
                <a:sym typeface="Helvetica Neue"/>
              </a:rPr>
              <a:t> provides the core principles for a National Society to adjust is programming</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96787441-AE63-47D9-BEBA-10B41AFC88D8}"/>
              </a:ext>
            </a:extLst>
          </p:cNvPr>
          <p:cNvPicPr>
            <a:picLocks noChangeAspect="1"/>
          </p:cNvPicPr>
          <p:nvPr/>
        </p:nvPicPr>
        <p:blipFill>
          <a:blip r:embed="rId5"/>
          <a:stretch>
            <a:fillRect/>
          </a:stretch>
        </p:blipFill>
        <p:spPr>
          <a:xfrm rot="480000">
            <a:off x="8350513" y="662672"/>
            <a:ext cx="3456541" cy="4874944"/>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0"/>
        <p:cNvGrpSpPr/>
        <p:nvPr/>
      </p:nvGrpSpPr>
      <p:grpSpPr>
        <a:xfrm>
          <a:off x="0" y="0"/>
          <a:ext cx="0" cy="0"/>
          <a:chOff x="0" y="0"/>
          <a:chExt cx="0" cy="0"/>
        </a:xfrm>
      </p:grpSpPr>
      <p:pic>
        <p:nvPicPr>
          <p:cNvPr id="441" name="Google Shape;441;p37"/>
          <p:cNvPicPr preferRelativeResize="0"/>
          <p:nvPr/>
        </p:nvPicPr>
        <p:blipFill rotWithShape="1">
          <a:blip r:embed="rId3">
            <a:alphaModFix/>
          </a:blip>
          <a:srcRect/>
          <a:stretch/>
        </p:blipFill>
        <p:spPr>
          <a:xfrm rot="480000">
            <a:off x="7113946" y="430751"/>
            <a:ext cx="4085397" cy="5963248"/>
          </a:xfrm>
          <a:prstGeom prst="rect">
            <a:avLst/>
          </a:prstGeom>
          <a:noFill/>
          <a:ln>
            <a:noFill/>
          </a:ln>
          <a:effectLst>
            <a:outerShdw blurRad="50800" dist="38100" dir="2700000" algn="tl" rotWithShape="0">
              <a:prstClr val="black">
                <a:alpha val="40000"/>
              </a:prstClr>
            </a:outerShdw>
          </a:effectLst>
        </p:spPr>
      </p:pic>
      <p:pic>
        <p:nvPicPr>
          <p:cNvPr id="442" name="Google Shape;442;p37"/>
          <p:cNvPicPr preferRelativeResize="0"/>
          <p:nvPr/>
        </p:nvPicPr>
        <p:blipFill rotWithShape="1">
          <a:blip r:embed="rId4">
            <a:alphaModFix/>
          </a:blip>
          <a:srcRect/>
          <a:stretch/>
        </p:blipFill>
        <p:spPr>
          <a:xfrm rot="480000">
            <a:off x="1503848" y="430751"/>
            <a:ext cx="4086185" cy="5963248"/>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7"/>
        <p:cNvGrpSpPr/>
        <p:nvPr/>
      </p:nvGrpSpPr>
      <p:grpSpPr>
        <a:xfrm>
          <a:off x="0" y="0"/>
          <a:ext cx="0" cy="0"/>
          <a:chOff x="0" y="0"/>
          <a:chExt cx="0" cy="0"/>
        </a:xfrm>
      </p:grpSpPr>
      <p:sp>
        <p:nvSpPr>
          <p:cNvPr id="448" name="Google Shape;448;p35"/>
          <p:cNvSpPr/>
          <p:nvPr/>
        </p:nvSpPr>
        <p:spPr>
          <a:xfrm>
            <a:off x="590550" y="425382"/>
            <a:ext cx="6048967" cy="966017"/>
          </a:xfrm>
          <a:prstGeom prst="rect">
            <a:avLst/>
          </a:prstGeom>
          <a:noFill/>
          <a:ln>
            <a:noFill/>
          </a:ln>
        </p:spPr>
        <p:txBody>
          <a:bodyPr spcFirstLastPara="1" wrap="square" lIns="78850" tIns="39425" rIns="78850" bIns="39425" anchor="t" anchorCtr="0">
            <a:spAutoFit/>
          </a:bodyPr>
          <a:lstStyle/>
          <a:p>
            <a:pPr algn="ctr">
              <a:lnSpc>
                <a:spcPct val="90000"/>
              </a:lnSpc>
              <a:buClr>
                <a:schemeClr val="dk1"/>
              </a:buClr>
              <a:buSzPts val="3959"/>
            </a:pPr>
            <a:r>
              <a:rPr lang="nl-NL" sz="3200" dirty="0">
                <a:solidFill>
                  <a:schemeClr val="dk1"/>
                </a:solidFill>
                <a:latin typeface="+mn-lt"/>
                <a:cs typeface="Calibri"/>
                <a:sym typeface="Calibri"/>
              </a:rPr>
              <a:t>Dengue fever continues to get worse with no end in sight</a:t>
            </a:r>
            <a:endParaRPr sz="3200" dirty="0">
              <a:solidFill>
                <a:schemeClr val="dk1"/>
              </a:solidFill>
              <a:latin typeface="+mn-lt"/>
              <a:cs typeface="Calibri"/>
              <a:sym typeface="Calibri"/>
            </a:endParaRPr>
          </a:p>
        </p:txBody>
      </p:sp>
      <p:pic>
        <p:nvPicPr>
          <p:cNvPr id="449" name="Google Shape;449;p35"/>
          <p:cNvPicPr preferRelativeResize="0"/>
          <p:nvPr/>
        </p:nvPicPr>
        <p:blipFill rotWithShape="1">
          <a:blip r:embed="rId3">
            <a:alphaModFix/>
          </a:blip>
          <a:srcRect/>
          <a:stretch/>
        </p:blipFill>
        <p:spPr>
          <a:xfrm rot="691309">
            <a:off x="618397" y="2523265"/>
            <a:ext cx="4816289" cy="3463242"/>
          </a:xfrm>
          <a:prstGeom prst="rect">
            <a:avLst/>
          </a:prstGeom>
          <a:noFill/>
          <a:ln>
            <a:noFill/>
          </a:ln>
          <a:effectLst>
            <a:outerShdw blurRad="50800" dist="38100" dir="2700000" algn="tl" rotWithShape="0">
              <a:prstClr val="black">
                <a:alpha val="40000"/>
              </a:prstClr>
            </a:outerShdw>
          </a:effectLst>
        </p:spPr>
      </p:pic>
      <p:pic>
        <p:nvPicPr>
          <p:cNvPr id="450" name="Google Shape;450;p35" descr="Afbeelding met tekst, boek&#10;&#10;Beschrijving is gegenereerd met zeer hoge betrouwbaarheid"/>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480000">
            <a:off x="7018773" y="449468"/>
            <a:ext cx="4472923" cy="5762905"/>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
        <p:cNvGrpSpPr/>
        <p:nvPr/>
      </p:nvGrpSpPr>
      <p:grpSpPr>
        <a:xfrm>
          <a:off x="0" y="0"/>
          <a:ext cx="0" cy="0"/>
          <a:chOff x="0" y="0"/>
          <a:chExt cx="0" cy="0"/>
        </a:xfrm>
      </p:grpSpPr>
      <p:sp>
        <p:nvSpPr>
          <p:cNvPr id="66" name="Google Shape;66;ga7000bdbbf_0_0"/>
          <p:cNvSpPr txBox="1"/>
          <p:nvPr/>
        </p:nvSpPr>
        <p:spPr>
          <a:xfrm>
            <a:off x="64203" y="5596695"/>
            <a:ext cx="762000" cy="59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nl-NL" sz="700" b="0" i="0" u="none" strike="noStrike" cap="none">
                <a:solidFill>
                  <a:schemeClr val="dk1"/>
                </a:solidFill>
                <a:latin typeface="Arial"/>
                <a:ea typeface="Arial"/>
                <a:cs typeface="Arial"/>
                <a:sym typeface="Arial"/>
              </a:rPr>
              <a:t>Source: NASA</a:t>
            </a:r>
            <a:endParaRPr sz="700" b="0" i="0" u="none" strike="noStrike" cap="none">
              <a:solidFill>
                <a:schemeClr val="dk1"/>
              </a:solidFill>
              <a:latin typeface="Arial"/>
              <a:ea typeface="Arial"/>
              <a:cs typeface="Arial"/>
              <a:sym typeface="Arial"/>
            </a:endParaRPr>
          </a:p>
        </p:txBody>
      </p:sp>
      <p:sp>
        <p:nvSpPr>
          <p:cNvPr id="69" name="Google Shape;69;ga7000bdbbf_0_0"/>
          <p:cNvSpPr txBox="1"/>
          <p:nvPr/>
        </p:nvSpPr>
        <p:spPr>
          <a:xfrm>
            <a:off x="920400" y="3200"/>
            <a:ext cx="103512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Scientists confirm that the problems are global</a:t>
            </a:r>
            <a:endParaRPr sz="3200" b="1" dirty="0">
              <a:latin typeface="+mn-lt"/>
              <a:cs typeface="Calibri"/>
            </a:endParaRPr>
          </a:p>
        </p:txBody>
      </p:sp>
      <p:pic>
        <p:nvPicPr>
          <p:cNvPr id="70" name="Google Shape;70;ga7000bdbbf_0_0"/>
          <p:cNvPicPr preferRelativeResize="0"/>
          <p:nvPr/>
        </p:nvPicPr>
        <p:blipFill rotWithShape="1">
          <a:blip r:embed="rId3">
            <a:alphaModFix/>
          </a:blip>
          <a:srcRect/>
          <a:stretch/>
        </p:blipFill>
        <p:spPr>
          <a:xfrm>
            <a:off x="48708" y="1387190"/>
            <a:ext cx="6247726" cy="4209505"/>
          </a:xfrm>
          <a:prstGeom prst="rect">
            <a:avLst/>
          </a:prstGeom>
          <a:noFill/>
          <a:ln>
            <a:noFill/>
          </a:ln>
        </p:spPr>
      </p:pic>
      <p:pic>
        <p:nvPicPr>
          <p:cNvPr id="9" name="Picture 8">
            <a:extLst>
              <a:ext uri="{FF2B5EF4-FFF2-40B4-BE49-F238E27FC236}">
                <a16:creationId xmlns:a16="http://schemas.microsoft.com/office/drawing/2014/main" id="{59A8F304-ABDD-4BE4-8446-368EACE7CD03}"/>
              </a:ext>
            </a:extLst>
          </p:cNvPr>
          <p:cNvPicPr>
            <a:picLocks noChangeAspect="1"/>
          </p:cNvPicPr>
          <p:nvPr/>
        </p:nvPicPr>
        <p:blipFill>
          <a:blip r:embed="rId4"/>
          <a:stretch>
            <a:fillRect/>
          </a:stretch>
        </p:blipFill>
        <p:spPr>
          <a:xfrm>
            <a:off x="6390772" y="1816468"/>
            <a:ext cx="5724640" cy="32250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5"/>
        <p:cNvGrpSpPr/>
        <p:nvPr/>
      </p:nvGrpSpPr>
      <p:grpSpPr>
        <a:xfrm>
          <a:off x="0" y="0"/>
          <a:ext cx="0" cy="0"/>
          <a:chOff x="0" y="0"/>
          <a:chExt cx="0" cy="0"/>
        </a:xfrm>
      </p:grpSpPr>
      <p:pic>
        <p:nvPicPr>
          <p:cNvPr id="76" name="Google Shape;76;p5"/>
          <p:cNvPicPr preferRelativeResize="0"/>
          <p:nvPr/>
        </p:nvPicPr>
        <p:blipFill rotWithShape="1">
          <a:blip r:embed="rId3">
            <a:alphaModFix/>
          </a:blip>
          <a:srcRect/>
          <a:stretch/>
        </p:blipFill>
        <p:spPr>
          <a:xfrm rot="492228">
            <a:off x="98437" y="1393304"/>
            <a:ext cx="3622510" cy="5013166"/>
          </a:xfrm>
          <a:prstGeom prst="rect">
            <a:avLst/>
          </a:prstGeom>
          <a:noFill/>
          <a:ln>
            <a:noFill/>
          </a:ln>
          <a:effectLst>
            <a:outerShdw blurRad="50800" dist="38100" dir="2700000" algn="tl" rotWithShape="0">
              <a:srgbClr val="000000">
                <a:alpha val="40000"/>
              </a:srgbClr>
            </a:outerShdw>
          </a:effectLst>
        </p:spPr>
      </p:pic>
      <p:cxnSp>
        <p:nvCxnSpPr>
          <p:cNvPr id="77" name="Google Shape;77;p5"/>
          <p:cNvCxnSpPr/>
          <p:nvPr/>
        </p:nvCxnSpPr>
        <p:spPr>
          <a:xfrm>
            <a:off x="6110977" y="2187627"/>
            <a:ext cx="4392600" cy="0"/>
          </a:xfrm>
          <a:prstGeom prst="straightConnector1">
            <a:avLst/>
          </a:prstGeom>
          <a:noFill/>
          <a:ln w="25400" cap="flat" cmpd="sng">
            <a:solidFill>
              <a:schemeClr val="lt1"/>
            </a:solidFill>
            <a:prstDash val="solid"/>
            <a:miter lim="800000"/>
            <a:headEnd type="none" w="sm" len="sm"/>
            <a:tailEnd type="none" w="sm" len="sm"/>
          </a:ln>
        </p:spPr>
      </p:cxnSp>
      <p:sp>
        <p:nvSpPr>
          <p:cNvPr id="78" name="Google Shape;78;p5"/>
          <p:cNvSpPr/>
          <p:nvPr/>
        </p:nvSpPr>
        <p:spPr>
          <a:xfrm>
            <a:off x="8838897" y="3187355"/>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9" name="Google Shape;79;p5"/>
          <p:cNvGrpSpPr/>
          <p:nvPr/>
        </p:nvGrpSpPr>
        <p:grpSpPr>
          <a:xfrm>
            <a:off x="3082538" y="1022648"/>
            <a:ext cx="9091634" cy="5229200"/>
            <a:chOff x="187241" y="959493"/>
            <a:chExt cx="9091634" cy="5229200"/>
          </a:xfrm>
        </p:grpSpPr>
        <p:grpSp>
          <p:nvGrpSpPr>
            <p:cNvPr id="80" name="Google Shape;80;p5"/>
            <p:cNvGrpSpPr/>
            <p:nvPr/>
          </p:nvGrpSpPr>
          <p:grpSpPr>
            <a:xfrm>
              <a:off x="187241" y="959493"/>
              <a:ext cx="9091634" cy="5229200"/>
              <a:chOff x="130679" y="1628800"/>
              <a:chExt cx="9091634" cy="5229200"/>
            </a:xfrm>
          </p:grpSpPr>
          <p:grpSp>
            <p:nvGrpSpPr>
              <p:cNvPr id="81" name="Google Shape;81;p5"/>
              <p:cNvGrpSpPr/>
              <p:nvPr/>
            </p:nvGrpSpPr>
            <p:grpSpPr>
              <a:xfrm>
                <a:off x="130679" y="1628800"/>
                <a:ext cx="9091634" cy="5229200"/>
                <a:chOff x="130679" y="1628800"/>
                <a:chExt cx="9091634" cy="5229200"/>
              </a:xfrm>
            </p:grpSpPr>
            <p:pic>
              <p:nvPicPr>
                <p:cNvPr id="82" name="Google Shape;82;p5"/>
                <p:cNvPicPr preferRelativeResize="0"/>
                <p:nvPr/>
              </p:nvPicPr>
              <p:blipFill rotWithShape="1">
                <a:blip r:embed="rId4">
                  <a:alphaModFix/>
                </a:blip>
                <a:srcRect/>
                <a:stretch/>
              </p:blipFill>
              <p:spPr>
                <a:xfrm>
                  <a:off x="130679" y="1628800"/>
                  <a:ext cx="9091634" cy="5229200"/>
                </a:xfrm>
                <a:prstGeom prst="rect">
                  <a:avLst/>
                </a:prstGeom>
                <a:noFill/>
                <a:ln>
                  <a:noFill/>
                </a:ln>
              </p:spPr>
            </p:pic>
            <p:sp>
              <p:nvSpPr>
                <p:cNvPr id="83" name="Google Shape;83;p5"/>
                <p:cNvSpPr txBox="1"/>
                <p:nvPr/>
              </p:nvSpPr>
              <p:spPr>
                <a:xfrm>
                  <a:off x="4193729" y="1939356"/>
                  <a:ext cx="3096344" cy="292388"/>
                </a:xfrm>
                <a:prstGeom prst="rect">
                  <a:avLst/>
                </a:prstGeom>
                <a:solidFill>
                  <a:srgbClr val="6D645E"/>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nl-NL" sz="1900" b="0" i="0" u="none" strike="noStrike" cap="none">
                      <a:solidFill>
                        <a:srgbClr val="D8D8D8"/>
                      </a:solidFill>
                      <a:latin typeface="Calibri"/>
                      <a:ea typeface="Calibri"/>
                      <a:cs typeface="Calibri"/>
                      <a:sym typeface="Calibri"/>
                    </a:rPr>
                    <a:t>adapt in the face of it</a:t>
                  </a:r>
                  <a:endParaRPr sz="1400" b="0" i="0" u="none" strike="noStrike" cap="none">
                    <a:solidFill>
                      <a:srgbClr val="000000"/>
                    </a:solidFill>
                    <a:latin typeface="Arial"/>
                    <a:ea typeface="Arial"/>
                    <a:cs typeface="Arial"/>
                    <a:sym typeface="Arial"/>
                  </a:endParaRPr>
                </a:p>
              </p:txBody>
            </p:sp>
          </p:grpSp>
          <p:sp>
            <p:nvSpPr>
              <p:cNvPr id="84" name="Google Shape;84;p5"/>
              <p:cNvSpPr txBox="1"/>
              <p:nvPr/>
            </p:nvSpPr>
            <p:spPr>
              <a:xfrm>
                <a:off x="335360" y="4437112"/>
                <a:ext cx="2376264" cy="692497"/>
              </a:xfrm>
              <a:prstGeom prst="rect">
                <a:avLst/>
              </a:prstGeom>
              <a:solidFill>
                <a:srgbClr val="EAC3CB"/>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nl-NL" sz="1300" b="1" i="0" u="none" strike="noStrike" cap="none">
                    <a:solidFill>
                      <a:srgbClr val="262626"/>
                    </a:solidFill>
                    <a:latin typeface="Calibri"/>
                    <a:ea typeface="Calibri"/>
                    <a:cs typeface="Calibri"/>
                    <a:sym typeface="Calibri"/>
                  </a:rPr>
                  <a:t>C. Strengthen our volunteer base to reduce the impacts of the climate crisis</a:t>
                </a:r>
                <a:endParaRPr sz="1400" b="0" i="0" u="none" strike="noStrike" cap="none">
                  <a:solidFill>
                    <a:srgbClr val="000000"/>
                  </a:solidFill>
                  <a:latin typeface="Arial"/>
                  <a:ea typeface="Arial"/>
                  <a:cs typeface="Arial"/>
                  <a:sym typeface="Arial"/>
                </a:endParaRPr>
              </a:p>
            </p:txBody>
          </p:sp>
        </p:grpSp>
        <p:sp>
          <p:nvSpPr>
            <p:cNvPr id="85" name="Google Shape;85;p5"/>
            <p:cNvSpPr txBox="1"/>
            <p:nvPr/>
          </p:nvSpPr>
          <p:spPr>
            <a:xfrm>
              <a:off x="7946286" y="3241421"/>
              <a:ext cx="1280634" cy="1000274"/>
            </a:xfrm>
            <a:prstGeom prst="rect">
              <a:avLst/>
            </a:prstGeom>
            <a:solidFill>
              <a:srgbClr val="A6A7A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nl-NL" sz="1300" b="1" i="0" u="none" strike="noStrike" cap="none">
                  <a:solidFill>
                    <a:srgbClr val="262626"/>
                  </a:solidFill>
                  <a:latin typeface="Calibri"/>
                  <a:ea typeface="Calibri"/>
                  <a:cs typeface="Calibri"/>
                  <a:sym typeface="Calibri"/>
                </a:rPr>
                <a:t>livelihoods, infrastructure and sustainable water management</a:t>
              </a:r>
              <a:endParaRPr sz="1400" b="0" i="0" u="none" strike="noStrike" cap="none">
                <a:solidFill>
                  <a:srgbClr val="000000"/>
                </a:solidFill>
                <a:latin typeface="Arial"/>
                <a:ea typeface="Arial"/>
                <a:cs typeface="Arial"/>
                <a:sym typeface="Arial"/>
              </a:endParaRPr>
            </a:p>
          </p:txBody>
        </p:sp>
      </p:grpSp>
      <p:sp>
        <p:nvSpPr>
          <p:cNvPr id="86" name="Google Shape;86;p5"/>
          <p:cNvSpPr txBox="1"/>
          <p:nvPr/>
        </p:nvSpPr>
        <p:spPr>
          <a:xfrm>
            <a:off x="12117674" y="1034161"/>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5"/>
          <p:cNvSpPr/>
          <p:nvPr/>
        </p:nvSpPr>
        <p:spPr>
          <a:xfrm>
            <a:off x="-79000" y="-79000"/>
            <a:ext cx="12372900" cy="986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5"/>
          <p:cNvSpPr txBox="1"/>
          <p:nvPr/>
        </p:nvSpPr>
        <p:spPr>
          <a:xfrm>
            <a:off x="920400" y="3200"/>
            <a:ext cx="10351200" cy="904500"/>
          </a:xfrm>
          <a:prstGeom prst="rect">
            <a:avLst/>
          </a:prstGeom>
          <a:noFill/>
          <a:ln>
            <a:noFill/>
          </a:ln>
        </p:spPr>
        <p:txBody>
          <a:bodyPr spcFirstLastPara="1" wrap="square" lIns="91425" tIns="91425" rIns="91425" bIns="91425" anchor="t" anchorCtr="0">
            <a:noAutofit/>
          </a:bodyPr>
          <a:lstStyle/>
          <a:p>
            <a:pPr algn="ctr">
              <a:buSzPts val="4000"/>
            </a:pPr>
            <a:r>
              <a:rPr lang="nl-NL" sz="3200" b="1" dirty="0">
                <a:latin typeface="+mn-lt"/>
                <a:cs typeface="Calibri"/>
                <a:sym typeface="Calibri"/>
              </a:rPr>
              <a:t>The Red Cross Red Crescent’s Ambitions</a:t>
            </a:r>
            <a:endParaRPr sz="3200" b="1" dirty="0">
              <a:latin typeface="+mn-lt"/>
              <a:cs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93"/>
        <p:cNvGrpSpPr/>
        <p:nvPr/>
      </p:nvGrpSpPr>
      <p:grpSpPr>
        <a:xfrm>
          <a:off x="0" y="0"/>
          <a:ext cx="0" cy="0"/>
          <a:chOff x="0" y="0"/>
          <a:chExt cx="0" cy="0"/>
        </a:xfrm>
      </p:grpSpPr>
      <p:sp>
        <p:nvSpPr>
          <p:cNvPr id="94" name="Google Shape;94;g9eee5eda34_0_39"/>
          <p:cNvSpPr txBox="1"/>
          <p:nvPr/>
        </p:nvSpPr>
        <p:spPr>
          <a:xfrm>
            <a:off x="638700" y="1413116"/>
            <a:ext cx="11400900" cy="4709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nl-NL" sz="2200" b="1" i="0" u="none" strike="noStrike" cap="none" dirty="0">
                <a:solidFill>
                  <a:schemeClr val="bg1"/>
                </a:solidFill>
                <a:latin typeface="Arial"/>
                <a:ea typeface="Arial"/>
                <a:cs typeface="Arial"/>
                <a:sym typeface="Arial"/>
              </a:rPr>
              <a:t>LEARNING OBJECTIVES: </a:t>
            </a:r>
            <a:r>
              <a:rPr lang="nl-NL" sz="2200" b="0" i="0" u="none" strike="noStrike" cap="none" dirty="0">
                <a:solidFill>
                  <a:schemeClr val="bg1"/>
                </a:solidFill>
                <a:latin typeface="Arial"/>
                <a:ea typeface="Arial"/>
                <a:cs typeface="Arial"/>
                <a:sym typeface="Arial"/>
              </a:rPr>
              <a:t>By the end of this module, you should be able to:</a:t>
            </a:r>
            <a:endParaRPr dirty="0">
              <a:solidFill>
                <a:schemeClr val="bg1"/>
              </a:solidFill>
            </a:endParaRPr>
          </a:p>
          <a:p>
            <a:pPr marL="342900" marR="0" lvl="0" indent="-342900" algn="l" rtl="0">
              <a:lnSpc>
                <a:spcPct val="115000"/>
              </a:lnSpc>
              <a:spcBef>
                <a:spcPts val="0"/>
              </a:spcBef>
              <a:spcAft>
                <a:spcPts val="0"/>
              </a:spcAft>
              <a:buClr>
                <a:srgbClr val="FF0000"/>
              </a:buClr>
              <a:buSzPts val="2100"/>
              <a:buFont typeface="Arial"/>
              <a:buChar char="•"/>
            </a:pPr>
            <a:r>
              <a:rPr lang="nl-NL" sz="2200" b="1" i="0" u="none" strike="noStrike" cap="none" dirty="0">
                <a:solidFill>
                  <a:schemeClr val="bg1"/>
                </a:solidFill>
                <a:latin typeface="Arial"/>
                <a:ea typeface="Arial"/>
                <a:cs typeface="Arial"/>
                <a:sym typeface="Arial"/>
              </a:rPr>
              <a:t>Understand the public health risks</a:t>
            </a:r>
            <a:r>
              <a:rPr lang="nl-NL" sz="2200" b="0" i="0" u="none" strike="noStrike" cap="none" dirty="0">
                <a:solidFill>
                  <a:schemeClr val="bg1"/>
                </a:solidFill>
                <a:latin typeface="Arial"/>
                <a:ea typeface="Arial"/>
                <a:cs typeface="Arial"/>
                <a:sym typeface="Arial"/>
              </a:rPr>
              <a:t> associated with climate change</a:t>
            </a:r>
            <a:endParaRPr dirty="0">
              <a:solidFill>
                <a:schemeClr val="bg1"/>
              </a:solidFill>
            </a:endParaRPr>
          </a:p>
          <a:p>
            <a:pPr marL="342900" marR="0" lvl="0" indent="-342900" algn="l" rtl="0">
              <a:lnSpc>
                <a:spcPct val="115000"/>
              </a:lnSpc>
              <a:spcBef>
                <a:spcPts val="0"/>
              </a:spcBef>
              <a:spcAft>
                <a:spcPts val="0"/>
              </a:spcAft>
              <a:buClr>
                <a:srgbClr val="FF0000"/>
              </a:buClr>
              <a:buSzPts val="2100"/>
              <a:buFont typeface="Arial"/>
              <a:buChar char="•"/>
            </a:pPr>
            <a:r>
              <a:rPr lang="nl-NL" sz="2200" b="0" i="0" u="none" strike="noStrike" cap="none" dirty="0">
                <a:solidFill>
                  <a:schemeClr val="bg1"/>
                </a:solidFill>
                <a:latin typeface="Arial"/>
                <a:ea typeface="Arial"/>
                <a:cs typeface="Arial"/>
                <a:sym typeface="Arial"/>
              </a:rPr>
              <a:t>Describe </a:t>
            </a:r>
            <a:r>
              <a:rPr lang="nl-NL" sz="2200" b="1" i="0" u="none" strike="noStrike" cap="none" dirty="0">
                <a:solidFill>
                  <a:schemeClr val="bg1"/>
                </a:solidFill>
                <a:latin typeface="Arial"/>
                <a:ea typeface="Arial"/>
                <a:cs typeface="Arial"/>
                <a:sym typeface="Arial"/>
              </a:rPr>
              <a:t>direct and indirect helath impacts </a:t>
            </a:r>
            <a:r>
              <a:rPr lang="nl-NL" sz="2200" dirty="0">
                <a:solidFill>
                  <a:schemeClr val="bg1"/>
                </a:solidFill>
              </a:rPr>
              <a:t>of </a:t>
            </a:r>
            <a:r>
              <a:rPr lang="nl-NL" sz="2200" b="0" i="0" u="none" strike="noStrike" cap="none" dirty="0">
                <a:solidFill>
                  <a:schemeClr val="bg1"/>
                </a:solidFill>
                <a:latin typeface="Arial"/>
                <a:ea typeface="Arial"/>
                <a:cs typeface="Arial"/>
                <a:sym typeface="Arial"/>
              </a:rPr>
              <a:t>climate change</a:t>
            </a:r>
            <a:endParaRPr dirty="0">
              <a:solidFill>
                <a:schemeClr val="bg1"/>
              </a:solidFill>
            </a:endParaRPr>
          </a:p>
          <a:p>
            <a:pPr marL="342900" marR="0" lvl="0" indent="-342900" algn="l" rtl="0">
              <a:lnSpc>
                <a:spcPct val="115000"/>
              </a:lnSpc>
              <a:spcBef>
                <a:spcPts val="0"/>
              </a:spcBef>
              <a:spcAft>
                <a:spcPts val="0"/>
              </a:spcAft>
              <a:buClr>
                <a:srgbClr val="FF0000"/>
              </a:buClr>
              <a:buSzPts val="2100"/>
              <a:buFont typeface="Arial"/>
              <a:buChar char="•"/>
            </a:pPr>
            <a:r>
              <a:rPr lang="nl-NL" sz="2200" b="1" i="0" u="none" strike="noStrike" cap="none" dirty="0">
                <a:solidFill>
                  <a:schemeClr val="bg1"/>
                </a:solidFill>
                <a:latin typeface="Arial"/>
                <a:ea typeface="Arial"/>
                <a:cs typeface="Arial"/>
                <a:sym typeface="Arial"/>
              </a:rPr>
              <a:t>Identify interventions</a:t>
            </a:r>
            <a:r>
              <a:rPr lang="nl-NL" sz="2200" b="0" i="0" u="none" strike="noStrike" cap="none" dirty="0">
                <a:solidFill>
                  <a:schemeClr val="bg1"/>
                </a:solidFill>
                <a:latin typeface="Arial"/>
                <a:ea typeface="Arial"/>
                <a:cs typeface="Arial"/>
                <a:sym typeface="Arial"/>
              </a:rPr>
              <a:t> to reduce health climate change impacts</a:t>
            </a:r>
            <a:endParaRPr dirty="0">
              <a:solidFill>
                <a:schemeClr val="bg1"/>
              </a:solidFill>
            </a:endParaRPr>
          </a:p>
          <a:p>
            <a:pPr marL="342900" marR="0" lvl="0" indent="-342900" algn="l" rtl="0">
              <a:lnSpc>
                <a:spcPct val="115000"/>
              </a:lnSpc>
              <a:spcBef>
                <a:spcPts val="0"/>
              </a:spcBef>
              <a:spcAft>
                <a:spcPts val="0"/>
              </a:spcAft>
              <a:buClr>
                <a:srgbClr val="FF0000"/>
              </a:buClr>
              <a:buSzPts val="2100"/>
              <a:buFont typeface="Arial"/>
              <a:buChar char="•"/>
            </a:pPr>
            <a:r>
              <a:rPr lang="nl-NL" sz="2200" b="1" i="0" u="none" strike="noStrike" cap="none" dirty="0">
                <a:solidFill>
                  <a:schemeClr val="bg1"/>
                </a:solidFill>
                <a:latin typeface="Arial"/>
                <a:ea typeface="Arial"/>
                <a:cs typeface="Arial"/>
                <a:sym typeface="Arial"/>
              </a:rPr>
              <a:t>Identify tools and resources on</a:t>
            </a:r>
            <a:r>
              <a:rPr lang="nl-NL" sz="2200" b="0" i="0" u="none" strike="noStrike" cap="none" dirty="0">
                <a:solidFill>
                  <a:schemeClr val="bg1"/>
                </a:solidFill>
                <a:latin typeface="Arial"/>
                <a:ea typeface="Arial"/>
                <a:cs typeface="Arial"/>
                <a:sym typeface="Arial"/>
              </a:rPr>
              <a:t> climate change and health</a:t>
            </a:r>
            <a:endParaRPr dirty="0">
              <a:solidFill>
                <a:schemeClr val="bg1"/>
              </a:solidFill>
            </a:endParaRPr>
          </a:p>
          <a:p>
            <a:pPr marL="0" marR="0" lvl="0" indent="0" algn="l" rtl="0">
              <a:lnSpc>
                <a:spcPct val="115000"/>
              </a:lnSpc>
              <a:spcBef>
                <a:spcPts val="0"/>
              </a:spcBef>
              <a:spcAft>
                <a:spcPts val="0"/>
              </a:spcAft>
              <a:buNone/>
            </a:pPr>
            <a:endParaRPr sz="2200" b="1" i="0" u="none" strike="noStrike" cap="none" dirty="0">
              <a:solidFill>
                <a:schemeClr val="bg1"/>
              </a:solidFill>
              <a:latin typeface="Arial"/>
              <a:ea typeface="Arial"/>
              <a:cs typeface="Arial"/>
              <a:sym typeface="Arial"/>
            </a:endParaRPr>
          </a:p>
          <a:p>
            <a:pPr marL="0" marR="0" lvl="0" indent="0" algn="l" rtl="0">
              <a:lnSpc>
                <a:spcPct val="115000"/>
              </a:lnSpc>
              <a:spcBef>
                <a:spcPts val="0"/>
              </a:spcBef>
              <a:spcAft>
                <a:spcPts val="0"/>
              </a:spcAft>
              <a:buNone/>
            </a:pPr>
            <a:endParaRPr sz="2200" b="1" i="0" u="none" strike="noStrike" cap="none" dirty="0">
              <a:solidFill>
                <a:schemeClr val="bg1"/>
              </a:solidFill>
              <a:latin typeface="Arial"/>
              <a:ea typeface="Arial"/>
              <a:cs typeface="Arial"/>
              <a:sym typeface="Arial"/>
            </a:endParaRPr>
          </a:p>
          <a:p>
            <a:pPr marL="0" marR="0" lvl="0" indent="0" algn="l" rtl="0">
              <a:lnSpc>
                <a:spcPct val="115000"/>
              </a:lnSpc>
              <a:spcBef>
                <a:spcPts val="0"/>
              </a:spcBef>
              <a:spcAft>
                <a:spcPts val="0"/>
              </a:spcAft>
              <a:buNone/>
            </a:pPr>
            <a:r>
              <a:rPr lang="nl-NL" sz="2200" b="1" i="0" u="none" strike="noStrike" cap="none" dirty="0">
                <a:solidFill>
                  <a:schemeClr val="bg1"/>
                </a:solidFill>
                <a:latin typeface="Arial"/>
                <a:ea typeface="Arial"/>
                <a:cs typeface="Arial"/>
                <a:sym typeface="Arial"/>
              </a:rPr>
              <a:t>STRUCTURE</a:t>
            </a:r>
            <a:endParaRPr sz="2200" b="0" i="0" u="none" strike="noStrike" cap="none" dirty="0">
              <a:solidFill>
                <a:schemeClr val="bg1"/>
              </a:solidFill>
              <a:latin typeface="Arial"/>
              <a:ea typeface="Arial"/>
              <a:cs typeface="Arial"/>
              <a:sym typeface="Arial"/>
            </a:endParaRPr>
          </a:p>
          <a:p>
            <a:pPr marL="0" marR="0" lvl="0" indent="0" algn="l" rtl="0">
              <a:lnSpc>
                <a:spcPct val="115000"/>
              </a:lnSpc>
              <a:spcBef>
                <a:spcPts val="0"/>
              </a:spcBef>
              <a:spcAft>
                <a:spcPts val="0"/>
              </a:spcAft>
              <a:buNone/>
            </a:pPr>
            <a:r>
              <a:rPr lang="nl-NL" sz="2200" b="0" i="0" u="none" strike="noStrike" cap="none" dirty="0">
                <a:solidFill>
                  <a:schemeClr val="bg1"/>
                </a:solidFill>
                <a:latin typeface="Arial"/>
                <a:ea typeface="Arial"/>
                <a:cs typeface="Arial"/>
                <a:sym typeface="Arial"/>
              </a:rPr>
              <a:t>PART I   – </a:t>
            </a:r>
            <a:r>
              <a:rPr lang="nl-NL" sz="2200" b="1" i="0" u="none" strike="noStrike" cap="none" dirty="0">
                <a:solidFill>
                  <a:schemeClr val="bg1"/>
                </a:solidFill>
                <a:latin typeface="Arial"/>
                <a:ea typeface="Arial"/>
                <a:cs typeface="Arial"/>
                <a:sym typeface="Arial"/>
              </a:rPr>
              <a:t>Health risks</a:t>
            </a:r>
            <a:r>
              <a:rPr lang="nl-NL" sz="2200" b="0" i="0" u="none" strike="noStrike" cap="none" dirty="0">
                <a:solidFill>
                  <a:schemeClr val="bg1"/>
                </a:solidFill>
                <a:latin typeface="Arial"/>
                <a:ea typeface="Arial"/>
                <a:cs typeface="Arial"/>
                <a:sym typeface="Arial"/>
              </a:rPr>
              <a:t> associated with climate change</a:t>
            </a:r>
            <a:endParaRPr dirty="0">
              <a:solidFill>
                <a:schemeClr val="bg1"/>
              </a:solidFill>
            </a:endParaRPr>
          </a:p>
          <a:p>
            <a:pPr marL="0" marR="0" lvl="0" indent="0" algn="l" rtl="0">
              <a:lnSpc>
                <a:spcPct val="115000"/>
              </a:lnSpc>
              <a:spcBef>
                <a:spcPts val="0"/>
              </a:spcBef>
              <a:spcAft>
                <a:spcPts val="0"/>
              </a:spcAft>
              <a:buNone/>
            </a:pPr>
            <a:r>
              <a:rPr lang="nl-NL" sz="2200" b="0" i="0" u="none" strike="noStrike" cap="none" dirty="0">
                <a:solidFill>
                  <a:schemeClr val="bg1"/>
                </a:solidFill>
                <a:latin typeface="Arial"/>
                <a:ea typeface="Arial"/>
                <a:cs typeface="Arial"/>
                <a:sym typeface="Arial"/>
              </a:rPr>
              <a:t>PART II  – </a:t>
            </a:r>
            <a:r>
              <a:rPr lang="nl-NL" sz="2200" b="1" i="0" u="none" strike="noStrike" cap="none" dirty="0">
                <a:solidFill>
                  <a:schemeClr val="bg1"/>
                </a:solidFill>
                <a:latin typeface="Arial"/>
                <a:ea typeface="Arial"/>
                <a:cs typeface="Arial"/>
                <a:sym typeface="Arial"/>
              </a:rPr>
              <a:t>Interventions </a:t>
            </a:r>
            <a:r>
              <a:rPr lang="nl-NL" sz="2200" b="0" i="0" u="none" strike="noStrike" cap="none" dirty="0">
                <a:solidFill>
                  <a:schemeClr val="bg1"/>
                </a:solidFill>
                <a:latin typeface="Arial"/>
                <a:ea typeface="Arial"/>
                <a:cs typeface="Arial"/>
                <a:sym typeface="Arial"/>
              </a:rPr>
              <a:t>to reduce health risk associated and climate change</a:t>
            </a:r>
            <a:endParaRPr dirty="0">
              <a:solidFill>
                <a:schemeClr val="bg1"/>
              </a:solidFill>
            </a:endParaRPr>
          </a:p>
          <a:p>
            <a:pPr marL="0" marR="0" lvl="0" indent="0" algn="l" rtl="0">
              <a:lnSpc>
                <a:spcPct val="115000"/>
              </a:lnSpc>
              <a:spcBef>
                <a:spcPts val="0"/>
              </a:spcBef>
              <a:spcAft>
                <a:spcPts val="0"/>
              </a:spcAft>
              <a:buNone/>
            </a:pPr>
            <a:r>
              <a:rPr lang="nl-NL" sz="2200" b="0" i="0" u="none" strike="noStrike" cap="none" dirty="0">
                <a:solidFill>
                  <a:schemeClr val="bg1"/>
                </a:solidFill>
                <a:latin typeface="Arial"/>
                <a:ea typeface="Arial"/>
                <a:cs typeface="Arial"/>
                <a:sym typeface="Arial"/>
              </a:rPr>
              <a:t>PART III – </a:t>
            </a:r>
            <a:r>
              <a:rPr lang="nl-NL" sz="2200" b="1" i="0" u="none" strike="noStrike" cap="none" dirty="0">
                <a:solidFill>
                  <a:schemeClr val="bg1"/>
                </a:solidFill>
                <a:latin typeface="Arial"/>
                <a:ea typeface="Arial"/>
                <a:cs typeface="Arial"/>
                <a:sym typeface="Arial"/>
              </a:rPr>
              <a:t>Tools and resources</a:t>
            </a:r>
            <a:endParaRPr dirty="0">
              <a:solidFill>
                <a:schemeClr val="bg1"/>
              </a:solidFill>
            </a:endParaRPr>
          </a:p>
        </p:txBody>
      </p:sp>
      <p:sp>
        <p:nvSpPr>
          <p:cNvPr id="96" name="Google Shape;96;g9eee5eda34_0_39"/>
          <p:cNvSpPr txBox="1"/>
          <p:nvPr/>
        </p:nvSpPr>
        <p:spPr>
          <a:xfrm>
            <a:off x="920400" y="224575"/>
            <a:ext cx="103512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nl-NL" sz="3200" b="1" i="0" u="none" strike="noStrike" cap="none" dirty="0">
                <a:solidFill>
                  <a:schemeClr val="bg1"/>
                </a:solidFill>
                <a:latin typeface="+mn-lt"/>
                <a:ea typeface="Calibri"/>
                <a:cs typeface="Calibri"/>
                <a:sym typeface="Calibri"/>
              </a:rPr>
              <a:t>What this module will cover</a:t>
            </a:r>
            <a:endParaRPr sz="3200" b="0" i="0" u="none" strike="noStrike" cap="none" dirty="0">
              <a:solidFill>
                <a:schemeClr val="bg1"/>
              </a:solidFill>
              <a:latin typeface="+mn-lt"/>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1"/>
        <p:cNvGrpSpPr/>
        <p:nvPr/>
      </p:nvGrpSpPr>
      <p:grpSpPr>
        <a:xfrm>
          <a:off x="0" y="0"/>
          <a:ext cx="0" cy="0"/>
          <a:chOff x="0" y="0"/>
          <a:chExt cx="0" cy="0"/>
        </a:xfrm>
      </p:grpSpPr>
      <p:sp>
        <p:nvSpPr>
          <p:cNvPr id="102" name="Google Shape;102;g53da034913_0_73"/>
          <p:cNvSpPr txBox="1">
            <a:spLocks noGrp="1"/>
          </p:cNvSpPr>
          <p:nvPr>
            <p:ph type="title"/>
          </p:nvPr>
        </p:nvSpPr>
        <p:spPr>
          <a:xfrm>
            <a:off x="6997025" y="1157749"/>
            <a:ext cx="5019900" cy="319286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959"/>
              <a:buFont typeface="Calibri"/>
              <a:buNone/>
            </a:pPr>
            <a:r>
              <a:rPr lang="nl-NL" sz="4000" b="1" i="0" u="none" strike="noStrike" cap="none" dirty="0">
                <a:solidFill>
                  <a:schemeClr val="dk1"/>
                </a:solidFill>
                <a:latin typeface="+mn-lt"/>
                <a:ea typeface="Calibri"/>
                <a:cs typeface="Calibri"/>
                <a:sym typeface="Calibri"/>
              </a:rPr>
              <a:t>Part I </a:t>
            </a:r>
            <a:br>
              <a:rPr lang="nl-NL" sz="4000" b="0" i="0" u="none" strike="noStrike" cap="none" dirty="0">
                <a:solidFill>
                  <a:schemeClr val="dk1"/>
                </a:solidFill>
                <a:latin typeface="+mn-lt"/>
                <a:ea typeface="Calibri"/>
                <a:cs typeface="Calibri"/>
                <a:sym typeface="Calibri"/>
              </a:rPr>
            </a:br>
            <a:br>
              <a:rPr lang="nl-NL" sz="4000" b="0" i="0" u="none" strike="noStrike" cap="none" dirty="0">
                <a:solidFill>
                  <a:schemeClr val="dk1"/>
                </a:solidFill>
                <a:latin typeface="+mn-lt"/>
                <a:ea typeface="Calibri"/>
                <a:cs typeface="Calibri"/>
                <a:sym typeface="Calibri"/>
              </a:rPr>
            </a:br>
            <a:r>
              <a:rPr lang="nl-NL" sz="4000" b="0" i="0" u="none" strike="noStrike" cap="none" dirty="0">
                <a:solidFill>
                  <a:schemeClr val="dk1"/>
                </a:solidFill>
                <a:latin typeface="+mn-lt"/>
                <a:ea typeface="Calibri"/>
                <a:cs typeface="Calibri"/>
                <a:sym typeface="Calibri"/>
              </a:rPr>
              <a:t>What are the health risks associated climate change?</a:t>
            </a:r>
            <a:endParaRPr sz="4000" b="0" i="0" u="none" strike="noStrike" cap="none" dirty="0">
              <a:solidFill>
                <a:srgbClr val="000000"/>
              </a:solidFill>
              <a:latin typeface="+mn-lt"/>
              <a:ea typeface="Arial"/>
              <a:cs typeface="Arial"/>
              <a:sym typeface="Arial"/>
            </a:endParaRPr>
          </a:p>
        </p:txBody>
      </p:sp>
      <p:pic>
        <p:nvPicPr>
          <p:cNvPr id="104" name="Google Shape;104;g53da034913_0_73" descr="i&gt;The Lancet&lt;/i&gt;: Extreme heat damaging health and livelihoods and  threatening to overwhelm hospitals worldwide - Red Cross Red Crescent Climate  Centr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6997226" cy="6426925"/>
          </a:xfrm>
          <a:prstGeom prst="rect">
            <a:avLst/>
          </a:prstGeom>
          <a:noFill/>
          <a:ln>
            <a:noFill/>
          </a:ln>
        </p:spPr>
      </p:pic>
      <p:sp>
        <p:nvSpPr>
          <p:cNvPr id="103" name="Google Shape;103;g53da034913_0_73"/>
          <p:cNvSpPr/>
          <p:nvPr/>
        </p:nvSpPr>
        <p:spPr>
          <a:xfrm>
            <a:off x="577041" y="6210925"/>
            <a:ext cx="1652700" cy="2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800"/>
              <a:buFont typeface="Arial"/>
              <a:buNone/>
            </a:pPr>
            <a:r>
              <a:rPr lang="nl-NL" sz="800" b="0" i="0" u="none" strike="noStrike" cap="none" dirty="0">
                <a:solidFill>
                  <a:schemeClr val="lt1"/>
                </a:solidFill>
                <a:latin typeface="Arial"/>
                <a:ea typeface="Arial"/>
                <a:cs typeface="Arial"/>
                <a:sym typeface="Arial"/>
              </a:rPr>
              <a:t>Photo: Italian Red Cross/IFRC</a:t>
            </a:r>
            <a:endParaRPr sz="800" b="0" i="0" u="none" strike="noStrike" cap="none" dirty="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9"/>
          <p:cNvPicPr preferRelativeResize="0"/>
          <p:nvPr/>
        </p:nvPicPr>
        <p:blipFill rotWithShape="1">
          <a:blip r:embed="rId3">
            <a:alphaModFix/>
          </a:blip>
          <a:srcRect/>
          <a:stretch/>
        </p:blipFill>
        <p:spPr>
          <a:xfrm>
            <a:off x="1278532" y="1"/>
            <a:ext cx="9084667" cy="6577299"/>
          </a:xfrm>
          <a:prstGeom prst="rect">
            <a:avLst/>
          </a:prstGeom>
          <a:noFill/>
          <a:ln>
            <a:noFill/>
          </a:ln>
        </p:spPr>
      </p:pic>
      <p:sp>
        <p:nvSpPr>
          <p:cNvPr id="2" name="Rectangle 1">
            <a:extLst>
              <a:ext uri="{FF2B5EF4-FFF2-40B4-BE49-F238E27FC236}">
                <a16:creationId xmlns:a16="http://schemas.microsoft.com/office/drawing/2014/main" id="{1AF60FF9-2E24-4F63-AA85-A3EFD50C4AE1}"/>
              </a:ext>
            </a:extLst>
          </p:cNvPr>
          <p:cNvSpPr/>
          <p:nvPr/>
        </p:nvSpPr>
        <p:spPr>
          <a:xfrm>
            <a:off x="4807475" y="0"/>
            <a:ext cx="3999641" cy="6623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821BA8B-5DA3-4ABD-9320-DEAE85ACC0C6}"/>
              </a:ext>
            </a:extLst>
          </p:cNvPr>
          <p:cNvSpPr/>
          <p:nvPr/>
        </p:nvSpPr>
        <p:spPr>
          <a:xfrm>
            <a:off x="2457975" y="0"/>
            <a:ext cx="2584450" cy="6623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16ADB31-78BC-4EEF-B11E-4673AA4FE2D8}"/>
              </a:ext>
            </a:extLst>
          </p:cNvPr>
          <p:cNvSpPr/>
          <p:nvPr/>
        </p:nvSpPr>
        <p:spPr>
          <a:xfrm>
            <a:off x="8803792" y="-1"/>
            <a:ext cx="1673994" cy="6623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theme/theme1.xml><?xml version="1.0" encoding="utf-8"?>
<a:theme xmlns:a="http://schemas.openxmlformats.org/drawingml/2006/main" name="Kantoorthema">
  <a:themeElements>
    <a:clrScheme name="Kantoorthem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D32C500A9C70C498CD2637E9D555FAC" ma:contentTypeVersion="12" ma:contentTypeDescription="Een nieuw document maken." ma:contentTypeScope="" ma:versionID="b7af51e4e5d158a6ef33ed44b49ab0e2">
  <xsd:schema xmlns:xsd="http://www.w3.org/2001/XMLSchema" xmlns:xs="http://www.w3.org/2001/XMLSchema" xmlns:p="http://schemas.microsoft.com/office/2006/metadata/properties" xmlns:ns2="71600318-39bc-4925-bfae-e839e68b77de" xmlns:ns3="66ebfe91-91b8-467d-a998-3545d27483f2" targetNamespace="http://schemas.microsoft.com/office/2006/metadata/properties" ma:root="true" ma:fieldsID="744e87cfaac8d34b644930d5a7dd6c6b" ns2:_="" ns3:_="">
    <xsd:import namespace="71600318-39bc-4925-bfae-e839e68b77de"/>
    <xsd:import namespace="66ebfe91-91b8-467d-a998-3545d27483f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600318-39bc-4925-bfae-e839e68b77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ebfe91-91b8-467d-a998-3545d27483f2"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0343D0-C5EA-4928-9155-E9EC06B10F70}">
  <ds:schemaRefs>
    <ds:schemaRef ds:uri="http://schemas.microsoft.com/sharepoint/v3/contenttype/forms"/>
  </ds:schemaRefs>
</ds:datastoreItem>
</file>

<file path=customXml/itemProps2.xml><?xml version="1.0" encoding="utf-8"?>
<ds:datastoreItem xmlns:ds="http://schemas.openxmlformats.org/officeDocument/2006/customXml" ds:itemID="{465F452F-704E-4279-AC57-354C5704B4C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8FCAB9F-6641-4BF6-A833-A4B6CCBFE9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600318-39bc-4925-bfae-e839e68b77de"/>
    <ds:schemaRef ds:uri="66ebfe91-91b8-467d-a998-3545d27483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5916</TotalTime>
  <Words>11542</Words>
  <Application>Microsoft Macintosh PowerPoint</Application>
  <PresentationFormat>Breedbeeld</PresentationFormat>
  <Paragraphs>641</Paragraphs>
  <Slides>42</Slides>
  <Notes>42</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42</vt:i4>
      </vt:variant>
    </vt:vector>
  </HeadingPairs>
  <TitlesOfParts>
    <vt:vector size="52" baseType="lpstr">
      <vt:lpstr>Proxima Nova</vt:lpstr>
      <vt:lpstr>Helvetica Neue</vt:lpstr>
      <vt:lpstr>Roboto</vt:lpstr>
      <vt:lpstr>Times New Roman</vt:lpstr>
      <vt:lpstr>Calibri</vt:lpstr>
      <vt:lpstr>Arial Black</vt:lpstr>
      <vt:lpstr>Arial</vt:lpstr>
      <vt:lpstr>Open Sans</vt:lpstr>
      <vt:lpstr>Helvetica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Part I   What are the health risks associated climate change?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Marginalised and the poor are disproportionately affected</vt:lpstr>
      <vt:lpstr>How do vulnerability factors exacerbate the negative effects of climate change on health?</vt:lpstr>
      <vt:lpstr>Part II   What can we do  to reduce health impacts of climate climate?</vt:lpstr>
      <vt:lpstr>PowerPoint-presentatie</vt:lpstr>
      <vt:lpstr>Risk assessment- the essential first step</vt:lpstr>
      <vt:lpstr>National HydroMet services and national public health authorities – our key partners</vt:lpstr>
      <vt:lpstr>PowerPoint-presentatie</vt:lpstr>
      <vt:lpstr>Example –  Heatwave action</vt:lpstr>
      <vt:lpstr>Surveillance is critical to monitoring evolving risks and changes in the impacts</vt:lpstr>
      <vt:lpstr>PowerPoint-presentatie</vt:lpstr>
      <vt:lpstr>PowerPoint-presentatie</vt:lpstr>
      <vt:lpstr>Forecast-based financing is key to improving adaptive capacity and strengthening resilience</vt:lpstr>
      <vt:lpstr>Key components of Forecast-based Financing</vt:lpstr>
      <vt:lpstr>PowerPoint-presentatie</vt:lpstr>
      <vt:lpstr>Engagement in policy dialogues to ensure health concerns are reflected in climate change adaptation planning</vt:lpstr>
      <vt:lpstr>In summary, what can we do?  The five-step approach</vt:lpstr>
      <vt:lpstr>Part III  Tools  and resources</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Monasso, Fleur</dc:creator>
  <cp:lastModifiedBy>Monasso, Fleur</cp:lastModifiedBy>
  <cp:revision>298</cp:revision>
  <dcterms:created xsi:type="dcterms:W3CDTF">2020-03-23T12:46:07Z</dcterms:created>
  <dcterms:modified xsi:type="dcterms:W3CDTF">2022-05-17T11:39:10Z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0x0101003D32C500A9C70C498CD2637E9D555FAC</vt:lpwstr>
  </property>
</Properties>
</file>